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74" r:id="rId3"/>
    <p:sldId id="275" r:id="rId4"/>
    <p:sldId id="276" r:id="rId5"/>
    <p:sldId id="277" r:id="rId6"/>
    <p:sldId id="278" r:id="rId7"/>
    <p:sldId id="279" r:id="rId8"/>
    <p:sldId id="286" r:id="rId9"/>
    <p:sldId id="280" r:id="rId10"/>
    <p:sldId id="284" r:id="rId11"/>
    <p:sldId id="285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A96"/>
    <a:srgbClr val="FF9900"/>
    <a:srgbClr val="E0A92F"/>
    <a:srgbClr val="191964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>
      <p:cViewPr>
        <p:scale>
          <a:sx n="90" d="100"/>
          <a:sy n="90" d="100"/>
        </p:scale>
        <p:origin x="-828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1BFC9-DD7F-4BD2-8EB6-0EFEB9E1389B}" type="datetimeFigureOut">
              <a:rPr lang="de-DE" smtClean="0"/>
              <a:t>05.05.2015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F20A1-E38F-43E9-B7FC-1E0912FCAC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9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2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41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866900" cy="5562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71600" y="381000"/>
            <a:ext cx="5448300" cy="5562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31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12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098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71600" y="1143000"/>
            <a:ext cx="3657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81600" y="1143000"/>
            <a:ext cx="3657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44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5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9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00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17893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7590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62000" y="0"/>
            <a:ext cx="8382000" cy="6096000"/>
          </a:xfrm>
          <a:prstGeom prst="rect">
            <a:avLst/>
          </a:prstGeom>
          <a:solidFill>
            <a:srgbClr val="D7F1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43000"/>
            <a:ext cx="746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solidFill>
            <a:srgbClr val="FF8D13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0" name="Picture 10" descr="DKJS_sponsor_4C.jpg                                            00A83104andreseifert                   C51B9710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6324600"/>
            <a:ext cx="990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EU-Emblem_EFRE_RGB.jpg                                         00A83104andreseifert                   C51B9710: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9800" y="6324600"/>
            <a:ext cx="14478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5" descr="&#10;label_aaa.png                                                  00A83104andreseifert                   C51B9710: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643036">
            <a:off x="134938" y="4976813"/>
            <a:ext cx="18415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 descr="Min_Kultus.jpg                                                 00A83104andreseifert                   C51B9710: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95800" y="6172200"/>
            <a:ext cx="990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50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5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56A"/>
          </a:solidFill>
          <a:latin typeface="MetaCorrespondence 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56A"/>
          </a:solidFill>
          <a:latin typeface="MetaCorrespondence 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56A"/>
          </a:solidFill>
          <a:latin typeface="MetaCorrespondence 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56A"/>
          </a:solidFill>
          <a:latin typeface="MetaCorrespondence 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56A"/>
          </a:solidFill>
          <a:latin typeface="MetaCorrespondence 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56A"/>
          </a:solidFill>
          <a:latin typeface="MetaCorrespondence 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56A"/>
          </a:solidFill>
          <a:latin typeface="MetaCorrespondence 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556A"/>
          </a:solidFill>
          <a:latin typeface="MetaCorrespondence 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2667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381000" indent="15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573088" indent="798513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766763" indent="1062038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1223963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1681163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2138363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2595563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ulerfolg-sichern.de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dkjs.d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1187624" y="2322969"/>
            <a:ext cx="7776864" cy="3698319"/>
          </a:xfrm>
        </p:spPr>
        <p:txBody>
          <a:bodyPr/>
          <a:lstStyle/>
          <a:p>
            <a:pPr algn="ctr"/>
            <a:r>
              <a:rPr lang="de-DE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</a:t>
            </a:r>
            <a:r>
              <a:rPr lang="de-DE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r>
              <a:rPr lang="de-DE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de-DE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de-DE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de-DE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endParaRPr lang="de-DE" sz="4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Assuring</a:t>
            </a:r>
            <a:r>
              <a:rPr lang="de-DE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</a:t>
            </a:r>
            <a:r>
              <a:rPr lang="de-DE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School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267744" y="6233537"/>
            <a:ext cx="19094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Sylvia Ruge</a:t>
            </a:r>
          </a:p>
          <a:p>
            <a:pPr algn="ctr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rogramm Manager &amp;</a:t>
            </a:r>
          </a:p>
          <a:p>
            <a:pPr algn="ctr"/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DKJS regional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618988" y="332656"/>
            <a:ext cx="6914137" cy="1277273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15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</a:p>
          <a:p>
            <a:pPr algn="ctr"/>
            <a:r>
              <a:rPr lang="en-US" i="1" dirty="0">
                <a:solidFill>
                  <a:srgbClr val="00556A"/>
                </a:solidFill>
                <a:latin typeface="+mj-lt"/>
              </a:rPr>
              <a:t>“The integration of young people excluded by early school leaving </a:t>
            </a:r>
          </a:p>
          <a:p>
            <a:pPr algn="ctr"/>
            <a:r>
              <a:rPr lang="en-US" i="1" dirty="0">
                <a:solidFill>
                  <a:srgbClr val="00556A"/>
                </a:solidFill>
                <a:latin typeface="+mj-lt"/>
              </a:rPr>
              <a:t>and unemployment: challenges and solutions</a:t>
            </a:r>
            <a:r>
              <a:rPr lang="en-US" i="1" dirty="0" smtClean="0">
                <a:solidFill>
                  <a:srgbClr val="00556A"/>
                </a:solidFill>
                <a:latin typeface="+mj-lt"/>
              </a:rPr>
              <a:t>”</a:t>
            </a:r>
          </a:p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endParaRPr lang="en-US" sz="500" dirty="0" smtClean="0"/>
          </a:p>
        </p:txBody>
      </p:sp>
      <p:sp>
        <p:nvSpPr>
          <p:cNvPr id="4" name="Rechteck 3"/>
          <p:cNvSpPr/>
          <p:nvPr/>
        </p:nvSpPr>
        <p:spPr>
          <a:xfrm>
            <a:off x="3664035" y="5003884"/>
            <a:ext cx="282404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de-DE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II - </a:t>
            </a:r>
            <a:r>
              <a:rPr lang="de-DE" b="1" dirty="0">
                <a:solidFill>
                  <a:srgbClr val="00556A"/>
                </a:solidFill>
              </a:rPr>
              <a:t>Intervention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368152" y="1465620"/>
            <a:ext cx="745232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 err="1" smtClean="0">
                <a:solidFill>
                  <a:srgbClr val="00556A"/>
                </a:solidFill>
              </a:rPr>
              <a:t>Brussels</a:t>
            </a:r>
            <a:r>
              <a:rPr lang="de-DE" sz="1600" i="1" dirty="0" smtClean="0">
                <a:solidFill>
                  <a:srgbClr val="00556A"/>
                </a:solidFill>
              </a:rPr>
              <a:t> - </a:t>
            </a:r>
            <a:r>
              <a:rPr lang="de-DE" sz="1600" i="1" dirty="0" err="1">
                <a:solidFill>
                  <a:srgbClr val="00556A"/>
                </a:solidFill>
              </a:rPr>
              <a:t>Friday</a:t>
            </a:r>
            <a:r>
              <a:rPr lang="de-DE" sz="1600" i="1" dirty="0">
                <a:solidFill>
                  <a:srgbClr val="00556A"/>
                </a:solidFill>
              </a:rPr>
              <a:t> 8 May </a:t>
            </a:r>
            <a:r>
              <a:rPr lang="de-DE" sz="1600" i="1" dirty="0" smtClean="0">
                <a:solidFill>
                  <a:srgbClr val="00556A"/>
                </a:solidFill>
              </a:rPr>
              <a:t>2015 - </a:t>
            </a:r>
            <a:r>
              <a:rPr lang="de-DE" sz="1600" i="1" dirty="0" err="1" smtClean="0">
                <a:solidFill>
                  <a:srgbClr val="00556A"/>
                </a:solidFill>
                <a:latin typeface="+mj-lt"/>
              </a:rPr>
              <a:t>hosted</a:t>
            </a:r>
            <a:r>
              <a:rPr lang="de-DE" sz="1600" i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rgbClr val="00556A"/>
                </a:solidFill>
                <a:latin typeface="+mj-lt"/>
              </a:rPr>
              <a:t>by</a:t>
            </a:r>
            <a:r>
              <a:rPr lang="de-DE" sz="1600" i="1" dirty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1600" i="1" dirty="0" err="1">
                <a:solidFill>
                  <a:srgbClr val="00556A"/>
                </a:solidFill>
                <a:latin typeface="+mj-lt"/>
              </a:rPr>
              <a:t>the</a:t>
            </a:r>
            <a:r>
              <a:rPr lang="de-DE" sz="1600" i="1" dirty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1600" i="1" dirty="0" err="1" smtClean="0">
                <a:solidFill>
                  <a:srgbClr val="00556A"/>
                </a:solidFill>
                <a:latin typeface="+mj-lt"/>
              </a:rPr>
              <a:t>Foundation</a:t>
            </a:r>
            <a:r>
              <a:rPr lang="de-DE" sz="1600" i="1" dirty="0" smtClean="0">
                <a:solidFill>
                  <a:srgbClr val="00556A"/>
                </a:solidFill>
                <a:latin typeface="+mj-lt"/>
              </a:rPr>
              <a:t> P&amp;V</a:t>
            </a:r>
            <a:endParaRPr lang="de-DE" sz="1600" i="1" dirty="0">
              <a:solidFill>
                <a:srgbClr val="0055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403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>
            <a:spLocks noChangeAspect="1"/>
          </p:cNvSpPr>
          <p:nvPr/>
        </p:nvSpPr>
        <p:spPr>
          <a:xfrm>
            <a:off x="2462684" y="765280"/>
            <a:ext cx="5184000" cy="5184000"/>
          </a:xfrm>
          <a:prstGeom prst="ellipse">
            <a:avLst/>
          </a:prstGeom>
          <a:solidFill>
            <a:srgbClr val="DBEEF4">
              <a:alpha val="60000"/>
            </a:srgbClr>
          </a:solidFill>
          <a:ln w="3175"/>
          <a:scene3d>
            <a:camera prst="orthographicFront"/>
            <a:lightRig rig="threePt" dir="t">
              <a:rot lat="0" lon="0" rev="1200000"/>
            </a:lightRig>
          </a:scene3d>
          <a:sp3d contourW="12700">
            <a:contourClr>
              <a:srgbClr val="DBEEF4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2725063" y="1027659"/>
            <a:ext cx="4659243" cy="4659243"/>
          </a:xfrm>
          <a:prstGeom prst="ellipse">
            <a:avLst/>
          </a:prstGeom>
          <a:solidFill>
            <a:srgbClr val="DBEEF4">
              <a:alpha val="8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 rot="18312867">
            <a:off x="2448644" y="1857482"/>
            <a:ext cx="1656184" cy="42712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MetaCorrespondence" pitchFamily="34" charset="0"/>
                <a:ea typeface="Meiryo" pitchFamily="34" charset="-128"/>
                <a:cs typeface="Meiryo" pitchFamily="34" charset="-128"/>
              </a:rPr>
              <a:t>Federal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latin typeface="MetaCorrespondence" pitchFamily="34" charset="0"/>
                <a:ea typeface="Meiryo" pitchFamily="34" charset="-128"/>
                <a:cs typeface="Meiryo" pitchFamily="34" charset="-128"/>
              </a:rPr>
              <a:t>state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  <a:latin typeface="MetaCorrespondence" pitchFamily="34" charset="0"/>
                <a:ea typeface="Meiryo" pitchFamily="34" charset="-128"/>
                <a:cs typeface="Meiryo" pitchFamily="34" charset="-128"/>
              </a:rPr>
              <a:t>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  <a:latin typeface="MetaCorrespondence" pitchFamily="34" charset="0"/>
                <a:ea typeface="Meiryo" pitchFamily="34" charset="-128"/>
                <a:cs typeface="Meiryo" pitchFamily="34" charset="-128"/>
              </a:rPr>
              <a:t>level</a:t>
            </a:r>
            <a:endParaRPr lang="de-DE" sz="1400" dirty="0" smtClean="0">
              <a:solidFill>
                <a:schemeClr val="bg1">
                  <a:lumMod val="65000"/>
                </a:schemeClr>
              </a:solidFill>
              <a:latin typeface="MetaCorrespondence" pitchFamily="34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031648" y="1196752"/>
            <a:ext cx="2046073" cy="85179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1600" b="1" dirty="0" smtClean="0">
                <a:solidFill>
                  <a:srgbClr val="3B7A96"/>
                </a:solidFill>
              </a:rPr>
              <a:t>Regional </a:t>
            </a:r>
            <a:r>
              <a:rPr lang="de-DE" sz="1600" b="1" dirty="0" err="1" smtClean="0">
                <a:solidFill>
                  <a:srgbClr val="3B7A96"/>
                </a:solidFill>
              </a:rPr>
              <a:t>level</a:t>
            </a:r>
            <a:endParaRPr lang="de-DE" sz="1600" b="1" dirty="0">
              <a:solidFill>
                <a:srgbClr val="3B7A96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67744" y="6233537"/>
            <a:ext cx="19094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Sylvia Ruge</a:t>
            </a:r>
          </a:p>
          <a:p>
            <a:pPr algn="ctr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rogramm Manager &amp;</a:t>
            </a:r>
          </a:p>
          <a:p>
            <a:pPr algn="ctr"/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DKJS regional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990001" y="0"/>
            <a:ext cx="4230071" cy="635670"/>
          </a:xfrm>
          <a:solidFill>
            <a:schemeClr val="accent1"/>
          </a:solidFill>
        </p:spPr>
        <p:txBody>
          <a:bodyPr anchor="ctr" anchorCtr="0"/>
          <a:lstStyle/>
          <a:p>
            <a:pPr algn="ctr"/>
            <a:r>
              <a:rPr lang="de-DE" sz="3200" dirty="0" err="1" smtClean="0"/>
              <a:t>Strategies</a:t>
            </a:r>
            <a:r>
              <a:rPr lang="de-DE" sz="3200" dirty="0" smtClean="0"/>
              <a:t> &amp; </a:t>
            </a:r>
            <a:r>
              <a:rPr lang="de-DE" sz="3200" dirty="0" err="1" smtClean="0"/>
              <a:t>practice</a:t>
            </a:r>
            <a:endParaRPr lang="de-DE" sz="3200" dirty="0"/>
          </a:p>
        </p:txBody>
      </p:sp>
      <p:sp>
        <p:nvSpPr>
          <p:cNvPr id="11" name="Textfeld 10"/>
          <p:cNvSpPr txBox="1"/>
          <p:nvPr/>
        </p:nvSpPr>
        <p:spPr>
          <a:xfrm>
            <a:off x="3137153" y="2329716"/>
            <a:ext cx="385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Coordination of uniform truancy measures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throughout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all schools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964631" y="3553271"/>
            <a:ext cx="42002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Professional </a:t>
            </a: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development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peer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counseling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958868" y="2924944"/>
            <a:ext cx="4211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Needs analysis and directions with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support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for schoolchildren, parents and educators 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173088" y="1556792"/>
            <a:ext cx="578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Projects accompanying a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school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form transition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for example: from primary school to secondary school) </a:t>
            </a: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4432604" y="4217067"/>
            <a:ext cx="1244160" cy="1244160"/>
          </a:xfrm>
          <a:prstGeom prst="ellipse">
            <a:avLst/>
          </a:prstGeom>
          <a:solidFill>
            <a:srgbClr val="B7DEE8">
              <a:alpha val="49804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778732" y="39864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Committee work and development of common objectives and concepts for the design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educational environments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49249" y="2420888"/>
            <a:ext cx="1618895" cy="295232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de-DE" sz="1050" dirty="0" smtClean="0">
                <a:solidFill>
                  <a:schemeClr val="bg1">
                    <a:lumMod val="65000"/>
                  </a:schemeClr>
                </a:solidFill>
                <a:latin typeface="MetaCorrespondence" pitchFamily="34" charset="0"/>
                <a:ea typeface="Meiryo" pitchFamily="34" charset="-128"/>
                <a:cs typeface="Meiryo" pitchFamily="34" charset="-128"/>
              </a:rPr>
              <a:t>Educational </a:t>
            </a:r>
            <a:r>
              <a:rPr lang="de-DE" sz="1050" dirty="0" err="1" smtClean="0">
                <a:solidFill>
                  <a:schemeClr val="bg1">
                    <a:lumMod val="65000"/>
                  </a:schemeClr>
                </a:solidFill>
                <a:latin typeface="MetaCorrespondence" pitchFamily="34" charset="0"/>
                <a:ea typeface="Meiryo" pitchFamily="34" charset="-128"/>
                <a:cs typeface="Meiryo" pitchFamily="34" charset="-128"/>
              </a:rPr>
              <a:t>practice</a:t>
            </a:r>
            <a:endParaRPr lang="de-DE" sz="1050" dirty="0" smtClean="0">
              <a:solidFill>
                <a:schemeClr val="bg1">
                  <a:lumMod val="65000"/>
                </a:schemeClr>
              </a:solidFill>
              <a:latin typeface="MetaCorrespondence" pitchFamily="34" charset="0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88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/>
          <p:cNvSpPr>
            <a:spLocks noChangeAspect="1"/>
          </p:cNvSpPr>
          <p:nvPr/>
        </p:nvSpPr>
        <p:spPr>
          <a:xfrm>
            <a:off x="2462684" y="765280"/>
            <a:ext cx="5184000" cy="5184000"/>
          </a:xfrm>
          <a:prstGeom prst="ellipse">
            <a:avLst/>
          </a:prstGeom>
          <a:solidFill>
            <a:srgbClr val="DBEEF4">
              <a:alpha val="60000"/>
            </a:srgbClr>
          </a:solidFill>
          <a:ln w="3175"/>
          <a:scene3d>
            <a:camera prst="orthographicFront"/>
            <a:lightRig rig="threePt" dir="t">
              <a:rot lat="0" lon="0" rev="1200000"/>
            </a:lightRig>
          </a:scene3d>
          <a:sp3d contourW="12700">
            <a:contourClr>
              <a:srgbClr val="DBEEF4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4160576" y="3945039"/>
            <a:ext cx="1788217" cy="1788217"/>
          </a:xfrm>
          <a:prstGeom prst="ellipse">
            <a:avLst/>
          </a:prstGeom>
          <a:solidFill>
            <a:srgbClr val="DBEEF4">
              <a:alpha val="8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4432604" y="4217067"/>
            <a:ext cx="1244160" cy="1244160"/>
          </a:xfrm>
          <a:prstGeom prst="ellipse">
            <a:avLst/>
          </a:prstGeom>
          <a:solidFill>
            <a:srgbClr val="B7DEE8">
              <a:alpha val="49804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4226592" y="985649"/>
            <a:ext cx="1656184" cy="42712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1600" b="1" dirty="0" smtClean="0">
                <a:solidFill>
                  <a:srgbClr val="3B7A96"/>
                </a:solidFill>
                <a:latin typeface="MetaCorrespondence" pitchFamily="34" charset="0"/>
                <a:ea typeface="Meiryo" pitchFamily="34" charset="-128"/>
                <a:cs typeface="Meiryo" pitchFamily="34" charset="-128"/>
              </a:rPr>
              <a:t>Federal </a:t>
            </a:r>
            <a:r>
              <a:rPr lang="de-DE" sz="1600" b="1" dirty="0" err="1" smtClean="0">
                <a:solidFill>
                  <a:srgbClr val="3B7A96"/>
                </a:solidFill>
                <a:latin typeface="MetaCorrespondence" pitchFamily="34" charset="0"/>
                <a:ea typeface="Meiryo" pitchFamily="34" charset="-128"/>
                <a:cs typeface="Meiryo" pitchFamily="34" charset="-128"/>
              </a:rPr>
              <a:t>state</a:t>
            </a:r>
            <a:r>
              <a:rPr lang="de-DE" sz="1600" b="1" dirty="0" smtClean="0">
                <a:solidFill>
                  <a:srgbClr val="3B7A96"/>
                </a:solidFill>
                <a:latin typeface="MetaCorrespondence" pitchFamily="34" charset="0"/>
                <a:ea typeface="Meiryo" pitchFamily="34" charset="-128"/>
                <a:cs typeface="Meiryo" pitchFamily="34" charset="-128"/>
              </a:rPr>
              <a:t> </a:t>
            </a:r>
            <a:r>
              <a:rPr lang="de-DE" sz="1600" b="1" dirty="0" err="1" smtClean="0">
                <a:solidFill>
                  <a:srgbClr val="3B7A96"/>
                </a:solidFill>
                <a:latin typeface="MetaCorrespondence" pitchFamily="34" charset="0"/>
                <a:ea typeface="Meiryo" pitchFamily="34" charset="-128"/>
                <a:cs typeface="Meiryo" pitchFamily="34" charset="-128"/>
              </a:rPr>
              <a:t>level</a:t>
            </a:r>
            <a:endParaRPr lang="de-DE" sz="1600" b="1" dirty="0" smtClean="0">
              <a:solidFill>
                <a:srgbClr val="3B7A96"/>
              </a:solidFill>
              <a:latin typeface="MetaCorrespondence" pitchFamily="34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 rot="150481">
            <a:off x="3992002" y="4118129"/>
            <a:ext cx="2046073" cy="315604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1050" b="1" dirty="0" smtClean="0">
                <a:solidFill>
                  <a:schemeClr val="bg1">
                    <a:lumMod val="65000"/>
                  </a:schemeClr>
                </a:solidFill>
              </a:rPr>
              <a:t>Regional </a:t>
            </a:r>
            <a:r>
              <a:rPr lang="de-DE" sz="1050" b="1" dirty="0" err="1" smtClean="0">
                <a:solidFill>
                  <a:schemeClr val="bg1">
                    <a:lumMod val="65000"/>
                  </a:schemeClr>
                </a:solidFill>
              </a:rPr>
              <a:t>level</a:t>
            </a:r>
            <a:endParaRPr lang="de-DE" sz="105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67744" y="6233537"/>
            <a:ext cx="19094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Sylvia Ruge</a:t>
            </a:r>
          </a:p>
          <a:p>
            <a:pPr algn="ctr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rogramm Manager &amp;</a:t>
            </a:r>
          </a:p>
          <a:p>
            <a:pPr algn="ctr"/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DKJS regional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990001" y="0"/>
            <a:ext cx="4230071" cy="635670"/>
          </a:xfrm>
          <a:solidFill>
            <a:schemeClr val="accent1"/>
          </a:solidFill>
        </p:spPr>
        <p:txBody>
          <a:bodyPr anchor="ctr" anchorCtr="0"/>
          <a:lstStyle/>
          <a:p>
            <a:pPr algn="ctr"/>
            <a:r>
              <a:rPr lang="de-DE" sz="3200" dirty="0" err="1" smtClean="0"/>
              <a:t>Strategies</a:t>
            </a:r>
            <a:r>
              <a:rPr lang="de-DE" sz="3200" dirty="0" smtClean="0"/>
              <a:t> &amp; </a:t>
            </a:r>
            <a:r>
              <a:rPr lang="de-DE" sz="3200" dirty="0" err="1" smtClean="0"/>
              <a:t>practice</a:t>
            </a:r>
            <a:endParaRPr lang="de-DE" sz="3200" dirty="0"/>
          </a:p>
        </p:txBody>
      </p:sp>
      <p:sp>
        <p:nvSpPr>
          <p:cNvPr id="11" name="Textfeld 10"/>
          <p:cNvSpPr txBox="1"/>
          <p:nvPr/>
        </p:nvSpPr>
        <p:spPr>
          <a:xfrm>
            <a:off x="2555776" y="1866310"/>
            <a:ext cx="253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Program</a:t>
            </a: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forum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55776" y="2348880"/>
            <a:ext cx="5051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Public </a:t>
            </a: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relations</a:t>
            </a: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educational</a:t>
            </a: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material</a:t>
            </a:r>
          </a:p>
        </p:txBody>
      </p:sp>
      <p:sp>
        <p:nvSpPr>
          <p:cNvPr id="14" name="Rechteck 13"/>
          <p:cNvSpPr/>
          <p:nvPr/>
        </p:nvSpPr>
        <p:spPr>
          <a:xfrm>
            <a:off x="4117971" y="1866310"/>
            <a:ext cx="36943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Quality </a:t>
            </a: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circle</a:t>
            </a: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meetings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993097" y="2802414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Professional </a:t>
            </a: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development</a:t>
            </a: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conferences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233407" y="1362254"/>
            <a:ext cx="3695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Regularly</a:t>
            </a: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scheduled</a:t>
            </a: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meetings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610487" y="3284984"/>
            <a:ext cx="4941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Sachsen-Anhalt LIGA der Wohlfahrt </a:t>
            </a: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working</a:t>
            </a: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group</a:t>
            </a: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for</a:t>
            </a: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school</a:t>
            </a: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social</a:t>
            </a: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work</a:t>
            </a: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249249" y="2420888"/>
            <a:ext cx="1618895" cy="295232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de-DE" sz="1050" dirty="0" smtClean="0">
                <a:solidFill>
                  <a:schemeClr val="bg1">
                    <a:lumMod val="65000"/>
                  </a:schemeClr>
                </a:solidFill>
                <a:latin typeface="MetaCorrespondence" pitchFamily="34" charset="0"/>
                <a:ea typeface="Meiryo" pitchFamily="34" charset="-128"/>
                <a:cs typeface="Meiryo" pitchFamily="34" charset="-128"/>
              </a:rPr>
              <a:t>Educational </a:t>
            </a:r>
            <a:r>
              <a:rPr lang="de-DE" sz="1050" dirty="0" err="1" smtClean="0">
                <a:solidFill>
                  <a:schemeClr val="bg1">
                    <a:lumMod val="65000"/>
                  </a:schemeClr>
                </a:solidFill>
                <a:latin typeface="MetaCorrespondence" pitchFamily="34" charset="0"/>
                <a:ea typeface="Meiryo" pitchFamily="34" charset="-128"/>
                <a:cs typeface="Meiryo" pitchFamily="34" charset="-128"/>
              </a:rPr>
              <a:t>practice</a:t>
            </a:r>
            <a:endParaRPr lang="de-DE" sz="1050" dirty="0" smtClean="0">
              <a:solidFill>
                <a:schemeClr val="bg1">
                  <a:lumMod val="65000"/>
                </a:schemeClr>
              </a:solidFill>
              <a:latin typeface="MetaCorrespondence" pitchFamily="34" charset="0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22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2844108" y="332656"/>
            <a:ext cx="5400000" cy="5400000"/>
            <a:chOff x="972400" y="-170600"/>
            <a:chExt cx="7200000" cy="7200000"/>
          </a:xfrm>
        </p:grpSpPr>
        <p:sp>
          <p:nvSpPr>
            <p:cNvPr id="10" name="Ellipse 9"/>
            <p:cNvSpPr>
              <a:spLocks noChangeAspect="1"/>
            </p:cNvSpPr>
            <p:nvPr/>
          </p:nvSpPr>
          <p:spPr>
            <a:xfrm>
              <a:off x="972400" y="-170600"/>
              <a:ext cx="7200000" cy="7200000"/>
            </a:xfrm>
            <a:prstGeom prst="ellipse">
              <a:avLst/>
            </a:prstGeom>
            <a:solidFill>
              <a:srgbClr val="DBEEF4">
                <a:alpha val="20000"/>
              </a:srgbClr>
            </a:solidFill>
            <a:ln w="3175">
              <a:solidFill>
                <a:schemeClr val="accent1">
                  <a:shade val="50000"/>
                  <a:alpha val="50000"/>
                </a:schemeClr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 contourW="12700">
              <a:contourClr>
                <a:srgbClr val="DBEEF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1908304" y="693296"/>
              <a:ext cx="5400000" cy="5400000"/>
            </a:xfrm>
            <a:prstGeom prst="ellipse">
              <a:avLst/>
            </a:prstGeom>
            <a:solidFill>
              <a:srgbClr val="DBEEF4">
                <a:alpha val="40000"/>
              </a:srgbClr>
            </a:solidFill>
            <a:ln w="3175"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>
              <a:spLocks/>
            </p:cNvSpPr>
            <p:nvPr/>
          </p:nvSpPr>
          <p:spPr>
            <a:xfrm>
              <a:off x="2772200" y="1629200"/>
              <a:ext cx="3600000" cy="3600000"/>
            </a:xfrm>
            <a:prstGeom prst="ellipse">
              <a:avLst/>
            </a:prstGeom>
            <a:solidFill>
              <a:srgbClr val="B7DEE8">
                <a:alpha val="20000"/>
              </a:srgbClr>
            </a:solidFill>
            <a:ln w="3175"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2267744" y="6233537"/>
            <a:ext cx="19094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Sylvia Ruge</a:t>
            </a:r>
          </a:p>
          <a:p>
            <a:pPr algn="ctr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rogramm Manager &amp;</a:t>
            </a:r>
          </a:p>
          <a:p>
            <a:pPr algn="ctr"/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DKJS regional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09" y="692696"/>
            <a:ext cx="133191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550275" y="5157192"/>
            <a:ext cx="6486221" cy="720080"/>
          </a:xfrm>
          <a:noFill/>
        </p:spPr>
        <p:txBody>
          <a:bodyPr/>
          <a:lstStyle/>
          <a:p>
            <a:pPr marL="0" indent="0" eaLnBrk="0" hangingPunct="0">
              <a:spcBef>
                <a:spcPct val="0"/>
              </a:spcBef>
              <a:defRPr/>
            </a:pPr>
            <a:r>
              <a:rPr lang="en-US" sz="2400" b="1" kern="1200" dirty="0">
                <a:solidFill>
                  <a:srgbClr val="00556A"/>
                </a:solidFill>
                <a:latin typeface="+mj-lt"/>
              </a:rPr>
              <a:t>H</a:t>
            </a:r>
            <a:r>
              <a:rPr lang="en-US" sz="1600" b="1" kern="1200" dirty="0">
                <a:solidFill>
                  <a:srgbClr val="00556A"/>
                </a:solidFill>
                <a:latin typeface="+mj-lt"/>
              </a:rPr>
              <a:t>ow can school social work and existing cooperation structures become established and receive financing?</a:t>
            </a:r>
            <a:endParaRPr lang="de-DE" sz="1200" b="1" kern="1200" dirty="0">
              <a:solidFill>
                <a:srgbClr val="00556A"/>
              </a:solidFill>
              <a:latin typeface="+mj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987824" y="2278613"/>
            <a:ext cx="4712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want to learn together</a:t>
            </a:r>
            <a:r>
              <a:rPr lang="de-DE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990001" y="0"/>
            <a:ext cx="1997823" cy="635670"/>
          </a:xfrm>
          <a:solidFill>
            <a:schemeClr val="accent1"/>
          </a:solidFill>
        </p:spPr>
        <p:txBody>
          <a:bodyPr anchor="ctr" anchorCtr="0"/>
          <a:lstStyle/>
          <a:p>
            <a:pPr algn="ctr"/>
            <a:r>
              <a:rPr lang="de-DE" sz="3600" dirty="0" err="1" smtClean="0"/>
              <a:t>Prospect</a:t>
            </a:r>
            <a:endParaRPr lang="de-DE" sz="3600" dirty="0"/>
          </a:p>
        </p:txBody>
      </p:sp>
      <p:sp>
        <p:nvSpPr>
          <p:cNvPr id="14" name="Rechteck 13"/>
          <p:cNvSpPr/>
          <p:nvPr/>
        </p:nvSpPr>
        <p:spPr>
          <a:xfrm>
            <a:off x="1619672" y="2884874"/>
            <a:ext cx="7542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00556A"/>
                </a:solidFill>
              </a:rPr>
              <a:t>H</a:t>
            </a:r>
            <a:r>
              <a:rPr lang="en-US" sz="1600" b="1" dirty="0">
                <a:solidFill>
                  <a:srgbClr val="00556A"/>
                </a:solidFill>
              </a:rPr>
              <a:t>ow can we intensify the participation of children, youths and their parents? </a:t>
            </a:r>
            <a:endParaRPr lang="de-DE" sz="1200" b="1" dirty="0">
              <a:solidFill>
                <a:srgbClr val="00556A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259632" y="332737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00556A"/>
                </a:solidFill>
              </a:rPr>
              <a:t>H</a:t>
            </a:r>
            <a:r>
              <a:rPr lang="en-US" sz="1600" b="1" dirty="0">
                <a:solidFill>
                  <a:srgbClr val="00556A"/>
                </a:solidFill>
              </a:rPr>
              <a:t>ow can we strategically ensure individual and effective learning in the schools? </a:t>
            </a:r>
            <a:endParaRPr lang="de-DE" sz="1200" b="1" dirty="0">
              <a:solidFill>
                <a:srgbClr val="00556A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555776" y="890136"/>
            <a:ext cx="5976664" cy="131574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0"/>
              </a:spcBef>
              <a:defRPr/>
            </a:pPr>
            <a:r>
              <a:rPr lang="de-DE" sz="1400" b="1" dirty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 </a:t>
            </a:r>
            <a:r>
              <a:rPr lang="en-US" sz="1400" b="1" dirty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2015 - 2020, funding of approx. € 130 million granted </a:t>
            </a:r>
            <a:r>
              <a:rPr lang="en-US" sz="1400" b="1" dirty="0" smtClean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1400" b="1" dirty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state of Saxony-Anhalt and European Social Funds. </a:t>
            </a:r>
            <a:endParaRPr lang="de-DE" sz="1400" b="1" dirty="0">
              <a:solidFill>
                <a:srgbClr val="0055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lnSpc>
                <a:spcPct val="150000"/>
              </a:lnSpc>
              <a:spcBef>
                <a:spcPct val="0"/>
              </a:spcBef>
              <a:defRPr/>
            </a:pPr>
            <a:r>
              <a:rPr lang="de-DE" sz="1400" b="1" dirty="0" smtClean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 </a:t>
            </a:r>
            <a:r>
              <a:rPr lang="en-US" sz="1400" b="1" dirty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</a:t>
            </a:r>
            <a:r>
              <a:rPr lang="en-US" sz="1400" b="1" dirty="0" smtClean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370 </a:t>
            </a:r>
            <a:r>
              <a:rPr lang="en-US" sz="1400" b="1" dirty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 with school social work </a:t>
            </a:r>
            <a:r>
              <a:rPr lang="en-US" sz="1400" b="1" dirty="0" smtClean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b="1" dirty="0" smtClean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100" b="1" dirty="0" smtClean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dirty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proportionately more primary schools)</a:t>
            </a:r>
            <a:endParaRPr lang="de-DE" sz="1100" b="1" dirty="0">
              <a:solidFill>
                <a:srgbClr val="0055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493912" y="3789040"/>
            <a:ext cx="7110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00556A"/>
                </a:solidFill>
              </a:rPr>
              <a:t>H</a:t>
            </a:r>
            <a:r>
              <a:rPr lang="en-US" sz="1600" b="1" dirty="0">
                <a:solidFill>
                  <a:srgbClr val="00556A"/>
                </a:solidFill>
              </a:rPr>
              <a:t>ow do inclusive learning environments in schools </a:t>
            </a:r>
            <a:r>
              <a:rPr lang="en-US" sz="1600" b="1" dirty="0" smtClean="0">
                <a:solidFill>
                  <a:srgbClr val="00556A"/>
                </a:solidFill>
              </a:rPr>
              <a:t>and </a:t>
            </a:r>
            <a:r>
              <a:rPr lang="en-US" sz="1600" b="1" dirty="0">
                <a:solidFill>
                  <a:srgbClr val="00556A"/>
                </a:solidFill>
              </a:rPr>
              <a:t>in a social area under municipal jurisdiction succeed?</a:t>
            </a:r>
            <a:endParaRPr lang="de-DE" sz="1200" b="1" dirty="0">
              <a:solidFill>
                <a:srgbClr val="00556A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907704" y="4437112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00556A"/>
                </a:solidFill>
              </a:rPr>
              <a:t>W</a:t>
            </a:r>
            <a:r>
              <a:rPr lang="en-US" sz="1600" b="1" dirty="0">
                <a:solidFill>
                  <a:srgbClr val="00556A"/>
                </a:solidFill>
              </a:rPr>
              <a:t>hich quality standards can actors arrange in the federal state as mandatory, for successful cooperation between the school and youth services? </a:t>
            </a:r>
            <a:endParaRPr lang="de-DE" sz="1200" b="1" dirty="0">
              <a:solidFill>
                <a:srgbClr val="0055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/>
      <p:bldP spid="1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67744" y="6233537"/>
            <a:ext cx="19094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Sylvia Ruge</a:t>
            </a:r>
          </a:p>
          <a:p>
            <a:pPr algn="ctr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rogramm Manager &amp;</a:t>
            </a:r>
          </a:p>
          <a:p>
            <a:pPr algn="ctr"/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DKJS regional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</a:t>
            </a:r>
          </a:p>
        </p:txBody>
      </p:sp>
      <p:sp>
        <p:nvSpPr>
          <p:cNvPr id="3" name="Rechteck 2"/>
          <p:cNvSpPr/>
          <p:nvPr/>
        </p:nvSpPr>
        <p:spPr>
          <a:xfrm>
            <a:off x="990000" y="0"/>
            <a:ext cx="81540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de-DE" sz="4800" b="1" dirty="0" err="1" smtClean="0">
                <a:solidFill>
                  <a:srgbClr val="00556A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Recommendations</a:t>
            </a:r>
            <a:r>
              <a:rPr lang="de-DE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283968" y="3717032"/>
            <a:ext cx="4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</p:txBody>
      </p:sp>
      <p:sp>
        <p:nvSpPr>
          <p:cNvPr id="2" name="Rechteck 1"/>
          <p:cNvSpPr/>
          <p:nvPr/>
        </p:nvSpPr>
        <p:spPr>
          <a:xfrm>
            <a:off x="1691680" y="1156682"/>
            <a:ext cx="2442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…</a:t>
            </a:r>
            <a:r>
              <a:rPr lang="de-DE" sz="2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two</a:t>
            </a:r>
            <a:r>
              <a:rPr lang="de-DE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de-DE" sz="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main</a:t>
            </a:r>
            <a:r>
              <a:rPr lang="de-DE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de-DE" sz="2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aspects</a:t>
            </a:r>
            <a:r>
              <a:rPr lang="de-DE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:</a:t>
            </a:r>
            <a:endParaRPr lang="de-DE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708464" y="4388911"/>
            <a:ext cx="5040000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</a:t>
            </a:r>
            <a:r>
              <a:rPr lang="de-DE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de-D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de-DE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r>
              <a:rPr lang="de-DE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politics</a:t>
            </a:r>
            <a:endParaRPr lang="de-DE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403648" y="1890698"/>
            <a:ext cx="5040000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</a:t>
            </a:r>
            <a:r>
              <a:rPr lang="de-DE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perspectivity</a:t>
            </a:r>
            <a:r>
              <a:rPr lang="de-D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multi-</a:t>
            </a:r>
            <a:r>
              <a:rPr lang="de-DE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professionalism</a:t>
            </a:r>
            <a:r>
              <a:rPr lang="de-D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networks</a:t>
            </a:r>
            <a:endParaRPr lang="de-DE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8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4" descr="CIMG27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64944" y="2276873"/>
            <a:ext cx="1911512" cy="2569880"/>
          </a:xfrm>
        </p:spPr>
      </p:pic>
      <p:sp>
        <p:nvSpPr>
          <p:cNvPr id="5" name="Textfeld 4"/>
          <p:cNvSpPr txBox="1"/>
          <p:nvPr/>
        </p:nvSpPr>
        <p:spPr>
          <a:xfrm>
            <a:off x="990000" y="476672"/>
            <a:ext cx="81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de-DE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de-DE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de-DE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de-DE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</a:t>
            </a:r>
            <a:r>
              <a:rPr lang="de-DE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de-DE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de-DE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11518" y="4535976"/>
            <a:ext cx="502072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hlinkClick r:id="rId3"/>
              </a:rPr>
              <a:t>www.schulerfolg-sichern.de</a:t>
            </a:r>
            <a:r>
              <a:rPr lang="de-DE" sz="1400" dirty="0" smtClean="0"/>
              <a:t>  &amp;  </a:t>
            </a:r>
            <a:r>
              <a:rPr lang="de-DE" sz="1400" dirty="0" smtClean="0">
                <a:hlinkClick r:id="rId4"/>
              </a:rPr>
              <a:t>www.dkjs.de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2267744" y="6233537"/>
            <a:ext cx="19094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Sylvia Ruge</a:t>
            </a:r>
          </a:p>
          <a:p>
            <a:pPr algn="ctr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rogramm Manager &amp;</a:t>
            </a:r>
          </a:p>
          <a:p>
            <a:pPr algn="ctr"/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DKJS regional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</a:t>
            </a:r>
          </a:p>
        </p:txBody>
      </p:sp>
      <p:sp>
        <p:nvSpPr>
          <p:cNvPr id="11" name="Rechteck 10"/>
          <p:cNvSpPr/>
          <p:nvPr/>
        </p:nvSpPr>
        <p:spPr>
          <a:xfrm>
            <a:off x="1691680" y="2276872"/>
            <a:ext cx="5040560" cy="553998"/>
          </a:xfrm>
          <a:prstGeom prst="rect">
            <a:avLst/>
          </a:prstGeom>
          <a:solidFill>
            <a:srgbClr val="3B7A96"/>
          </a:solidFill>
        </p:spPr>
        <p:txBody>
          <a:bodyPr wrap="square">
            <a:spAutoFit/>
          </a:bodyPr>
          <a:lstStyle/>
          <a:p>
            <a:pPr algn="ctr"/>
            <a:r>
              <a:rPr lang="de-DE" sz="1500" b="1" i="1" dirty="0" err="1" smtClean="0">
                <a:solidFill>
                  <a:schemeClr val="bg1"/>
                </a:solidFill>
              </a:rPr>
              <a:t>We</a:t>
            </a:r>
            <a:r>
              <a:rPr lang="de-DE" sz="1500" b="1" i="1" dirty="0" smtClean="0">
                <a:solidFill>
                  <a:schemeClr val="bg1"/>
                </a:solidFill>
              </a:rPr>
              <a:t> </a:t>
            </a:r>
            <a:r>
              <a:rPr lang="de-DE" sz="1500" b="1" i="1" dirty="0" err="1" smtClean="0">
                <a:solidFill>
                  <a:schemeClr val="bg1"/>
                </a:solidFill>
              </a:rPr>
              <a:t>welcome</a:t>
            </a:r>
            <a:r>
              <a:rPr lang="de-DE" sz="1500" b="1" i="1" dirty="0" smtClean="0">
                <a:solidFill>
                  <a:schemeClr val="bg1"/>
                </a:solidFill>
              </a:rPr>
              <a:t> </a:t>
            </a:r>
            <a:r>
              <a:rPr lang="de-DE" sz="1500" b="1" i="1" dirty="0" err="1" smtClean="0">
                <a:solidFill>
                  <a:schemeClr val="bg1"/>
                </a:solidFill>
              </a:rPr>
              <a:t>your</a:t>
            </a:r>
            <a:r>
              <a:rPr lang="de-DE" sz="1500" b="1" i="1" dirty="0" smtClean="0">
                <a:solidFill>
                  <a:schemeClr val="bg1"/>
                </a:solidFill>
              </a:rPr>
              <a:t> </a:t>
            </a:r>
            <a:r>
              <a:rPr lang="de-DE" sz="1500" b="1" i="1" dirty="0" err="1" smtClean="0">
                <a:solidFill>
                  <a:schemeClr val="bg1"/>
                </a:solidFill>
              </a:rPr>
              <a:t>questions</a:t>
            </a:r>
            <a:r>
              <a:rPr lang="de-DE" sz="1500" b="1" i="1" dirty="0" smtClean="0">
                <a:solidFill>
                  <a:schemeClr val="bg1"/>
                </a:solidFill>
              </a:rPr>
              <a:t>, </a:t>
            </a:r>
            <a:r>
              <a:rPr lang="de-DE" sz="1500" b="1" i="1" dirty="0" err="1" smtClean="0">
                <a:solidFill>
                  <a:schemeClr val="bg1"/>
                </a:solidFill>
              </a:rPr>
              <a:t>comments</a:t>
            </a:r>
            <a:r>
              <a:rPr lang="de-DE" sz="1500" b="1" i="1" dirty="0" smtClean="0">
                <a:solidFill>
                  <a:schemeClr val="bg1"/>
                </a:solidFill>
              </a:rPr>
              <a:t> </a:t>
            </a:r>
            <a:r>
              <a:rPr lang="de-DE" sz="1500" b="1" i="1" dirty="0" err="1" smtClean="0">
                <a:solidFill>
                  <a:schemeClr val="bg1"/>
                </a:solidFill>
              </a:rPr>
              <a:t>or</a:t>
            </a:r>
            <a:r>
              <a:rPr lang="de-DE" sz="1500" b="1" i="1" dirty="0" smtClean="0">
                <a:solidFill>
                  <a:schemeClr val="bg1"/>
                </a:solidFill>
              </a:rPr>
              <a:t> </a:t>
            </a:r>
            <a:r>
              <a:rPr lang="de-DE" sz="1500" b="1" i="1" dirty="0" err="1" smtClean="0">
                <a:solidFill>
                  <a:schemeClr val="bg1"/>
                </a:solidFill>
              </a:rPr>
              <a:t>suggestions</a:t>
            </a:r>
            <a:r>
              <a:rPr lang="de-DE" sz="1500" b="1" i="1" dirty="0" smtClean="0">
                <a:solidFill>
                  <a:schemeClr val="bg1"/>
                </a:solidFill>
              </a:rPr>
              <a:t> </a:t>
            </a:r>
            <a:r>
              <a:rPr lang="de-DE" sz="1500" b="1" i="1" dirty="0" err="1" smtClean="0">
                <a:solidFill>
                  <a:schemeClr val="bg1"/>
                </a:solidFill>
              </a:rPr>
              <a:t>and</a:t>
            </a:r>
            <a:r>
              <a:rPr lang="de-DE" sz="1500" b="1" i="1" dirty="0" smtClean="0">
                <a:solidFill>
                  <a:schemeClr val="bg1"/>
                </a:solidFill>
              </a:rPr>
              <a:t> </a:t>
            </a:r>
            <a:r>
              <a:rPr lang="de-DE" sz="1500" b="1" i="1" dirty="0" err="1" smtClean="0">
                <a:solidFill>
                  <a:schemeClr val="bg1"/>
                </a:solidFill>
              </a:rPr>
              <a:t>would</a:t>
            </a:r>
            <a:r>
              <a:rPr lang="de-DE" sz="1500" b="1" i="1" dirty="0" smtClean="0">
                <a:solidFill>
                  <a:schemeClr val="bg1"/>
                </a:solidFill>
              </a:rPr>
              <a:t> </a:t>
            </a:r>
            <a:r>
              <a:rPr lang="de-DE" sz="1500" b="1" i="1" dirty="0" err="1" smtClean="0">
                <a:solidFill>
                  <a:schemeClr val="bg1"/>
                </a:solidFill>
              </a:rPr>
              <a:t>be</a:t>
            </a:r>
            <a:r>
              <a:rPr lang="de-DE" sz="1500" b="1" i="1" dirty="0" smtClean="0">
                <a:solidFill>
                  <a:schemeClr val="bg1"/>
                </a:solidFill>
              </a:rPr>
              <a:t> </a:t>
            </a:r>
            <a:r>
              <a:rPr lang="de-DE" sz="1500" b="1" i="1" dirty="0" err="1" smtClean="0">
                <a:solidFill>
                  <a:schemeClr val="bg1"/>
                </a:solidFill>
              </a:rPr>
              <a:t>pleased</a:t>
            </a:r>
            <a:r>
              <a:rPr lang="de-DE" sz="1500" b="1" i="1" dirty="0" smtClean="0">
                <a:solidFill>
                  <a:schemeClr val="bg1"/>
                </a:solidFill>
              </a:rPr>
              <a:t> </a:t>
            </a:r>
            <a:r>
              <a:rPr lang="de-DE" sz="1500" b="1" i="1" dirty="0" err="1" smtClean="0">
                <a:solidFill>
                  <a:schemeClr val="bg1"/>
                </a:solidFill>
              </a:rPr>
              <a:t>to</a:t>
            </a:r>
            <a:r>
              <a:rPr lang="de-DE" sz="1500" b="1" i="1" dirty="0" smtClean="0">
                <a:solidFill>
                  <a:schemeClr val="bg1"/>
                </a:solidFill>
              </a:rPr>
              <a:t> </a:t>
            </a:r>
            <a:r>
              <a:rPr lang="de-DE" sz="1500" b="1" i="1" dirty="0" err="1" smtClean="0">
                <a:solidFill>
                  <a:schemeClr val="bg1"/>
                </a:solidFill>
              </a:rPr>
              <a:t>get</a:t>
            </a:r>
            <a:r>
              <a:rPr lang="de-DE" sz="1500" b="1" i="1" dirty="0" smtClean="0">
                <a:solidFill>
                  <a:schemeClr val="bg1"/>
                </a:solidFill>
              </a:rPr>
              <a:t> in </a:t>
            </a:r>
            <a:r>
              <a:rPr lang="de-DE" sz="1500" b="1" i="1" dirty="0" err="1" smtClean="0">
                <a:solidFill>
                  <a:schemeClr val="bg1"/>
                </a:solidFill>
              </a:rPr>
              <a:t>further</a:t>
            </a:r>
            <a:r>
              <a:rPr lang="de-DE" sz="1500" b="1" i="1" dirty="0" smtClean="0">
                <a:solidFill>
                  <a:schemeClr val="bg1"/>
                </a:solidFill>
              </a:rPr>
              <a:t> </a:t>
            </a:r>
            <a:r>
              <a:rPr lang="de-DE" sz="1500" b="1" i="1" dirty="0" err="1" smtClean="0">
                <a:solidFill>
                  <a:schemeClr val="bg1"/>
                </a:solidFill>
              </a:rPr>
              <a:t>contact</a:t>
            </a:r>
            <a:r>
              <a:rPr lang="de-DE" sz="1500" b="1" i="1" dirty="0" smtClean="0">
                <a:solidFill>
                  <a:schemeClr val="bg1"/>
                </a:solidFill>
              </a:rPr>
              <a:t>! </a:t>
            </a:r>
            <a:endParaRPr lang="de-DE" sz="1500" i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91680" y="2880000"/>
            <a:ext cx="504056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Deutsche Kinder- und Jugendstiftung </a:t>
            </a:r>
          </a:p>
          <a:p>
            <a:r>
              <a:rPr lang="de-DE" sz="1400" dirty="0" smtClean="0"/>
              <a:t>Regionalstelle Sachsen-Anhalt</a:t>
            </a:r>
          </a:p>
          <a:p>
            <a:r>
              <a:rPr lang="de-DE" sz="1400" dirty="0" err="1" smtClean="0"/>
              <a:t>Edithawinkel</a:t>
            </a:r>
            <a:r>
              <a:rPr lang="de-DE" sz="1400" dirty="0" smtClean="0"/>
              <a:t> 2, 39108 Magdeburg</a:t>
            </a:r>
          </a:p>
          <a:p>
            <a:r>
              <a:rPr lang="de-DE" sz="1400" dirty="0" smtClean="0"/>
              <a:t>Germany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91680" y="3888000"/>
            <a:ext cx="2627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Tel:   +49 391 5628770</a:t>
            </a:r>
          </a:p>
          <a:p>
            <a:r>
              <a:rPr lang="de-DE" sz="1200" dirty="0" smtClean="0"/>
              <a:t>Fax:  +49 391 56287711</a:t>
            </a:r>
          </a:p>
          <a:p>
            <a:r>
              <a:rPr lang="de-DE" sz="1200" dirty="0" smtClean="0"/>
              <a:t>E-Mail: schulerfolg-sichern@dkjs.de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1163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000" y="0"/>
            <a:ext cx="2216225" cy="63567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de-DE" sz="4400" dirty="0" smtClean="0"/>
              <a:t>Outline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49896" y="1052737"/>
            <a:ext cx="5598368" cy="720079"/>
          </a:xfrm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400" b="1" kern="1200" dirty="0" err="1" smtClean="0">
                <a:solidFill>
                  <a:srgbClr val="00556A"/>
                </a:solidFill>
                <a:latin typeface="+mj-lt"/>
              </a:rPr>
              <a:t>Program</a:t>
            </a:r>
            <a:r>
              <a:rPr lang="de-DE" sz="2400" b="1" kern="1200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2400" b="1" kern="1200" dirty="0" err="1" smtClean="0">
                <a:solidFill>
                  <a:srgbClr val="00556A"/>
                </a:solidFill>
                <a:latin typeface="+mj-lt"/>
              </a:rPr>
              <a:t>structure</a:t>
            </a:r>
            <a:r>
              <a:rPr lang="de-DE" sz="2400" b="1" kern="1200" dirty="0" smtClean="0">
                <a:solidFill>
                  <a:srgbClr val="00556A"/>
                </a:solidFill>
                <a:latin typeface="+mj-lt"/>
              </a:rPr>
              <a:t>, </a:t>
            </a:r>
            <a:r>
              <a:rPr lang="de-DE" sz="2400" b="1" kern="1200" dirty="0" err="1" smtClean="0">
                <a:solidFill>
                  <a:srgbClr val="00556A"/>
                </a:solidFill>
                <a:latin typeface="+mj-lt"/>
              </a:rPr>
              <a:t>aims</a:t>
            </a:r>
            <a:r>
              <a:rPr lang="de-DE" sz="2400" b="1" kern="1200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2400" b="1" kern="1200" dirty="0" err="1" smtClean="0">
                <a:solidFill>
                  <a:srgbClr val="00556A"/>
                </a:solidFill>
                <a:latin typeface="+mj-lt"/>
              </a:rPr>
              <a:t>and</a:t>
            </a:r>
            <a:r>
              <a:rPr lang="de-DE" sz="2400" b="1" kern="1200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2400" b="1" kern="1200" dirty="0" err="1" smtClean="0">
                <a:solidFill>
                  <a:srgbClr val="00556A"/>
                </a:solidFill>
                <a:latin typeface="+mj-lt"/>
              </a:rPr>
              <a:t>results</a:t>
            </a:r>
            <a:endParaRPr lang="de-DE" sz="1100" b="1" kern="1200" dirty="0">
              <a:solidFill>
                <a:srgbClr val="00556A"/>
              </a:solidFill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67744" y="6233537"/>
            <a:ext cx="19094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Sylvia Ruge</a:t>
            </a:r>
          </a:p>
          <a:p>
            <a:pPr algn="ctr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rogramm Manager &amp;</a:t>
            </a:r>
          </a:p>
          <a:p>
            <a:pPr algn="ctr"/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DKJS regional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endParaRPr lang="de-DE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259632" y="1877923"/>
            <a:ext cx="7191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rgbClr val="00556A"/>
                </a:solidFill>
              </a:rPr>
              <a:t>A</a:t>
            </a:r>
            <a:r>
              <a:rPr lang="en-US" sz="2400" b="1" dirty="0" err="1">
                <a:solidFill>
                  <a:srgbClr val="00556A"/>
                </a:solidFill>
              </a:rPr>
              <a:t>ctors</a:t>
            </a:r>
            <a:r>
              <a:rPr lang="en-US" sz="2400" b="1" dirty="0">
                <a:solidFill>
                  <a:srgbClr val="00556A"/>
                </a:solidFill>
              </a:rPr>
              <a:t>’ activities in the schools, in the districts and on the federal state level </a:t>
            </a:r>
            <a:endParaRPr lang="de-DE" sz="1100" b="1" dirty="0">
              <a:solidFill>
                <a:srgbClr val="00556A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259632" y="2886035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556A"/>
                </a:solidFill>
              </a:rPr>
              <a:t>Effective strategies to develop a culture of cooperation </a:t>
            </a:r>
          </a:p>
        </p:txBody>
      </p:sp>
      <p:sp>
        <p:nvSpPr>
          <p:cNvPr id="7" name="Rechteck 6"/>
          <p:cNvSpPr/>
          <p:nvPr/>
        </p:nvSpPr>
        <p:spPr>
          <a:xfrm>
            <a:off x="1259632" y="3782893"/>
            <a:ext cx="3639266" cy="582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0" hangingPunct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556A"/>
                </a:solidFill>
              </a:rPr>
              <a:t>Summary and outlook</a:t>
            </a:r>
            <a:endParaRPr lang="de-DE" sz="2400" b="1" dirty="0">
              <a:solidFill>
                <a:srgbClr val="0055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152000" y="260648"/>
            <a:ext cx="1656184" cy="432048"/>
          </a:xfrm>
          <a:solidFill>
            <a:schemeClr val="accent1"/>
          </a:solidFill>
        </p:spPr>
        <p:txBody>
          <a:bodyPr anchor="ctr" anchorCtr="0"/>
          <a:lstStyle/>
          <a:p>
            <a:pPr algn="ctr"/>
            <a:r>
              <a:rPr lang="de-DE" sz="1800" dirty="0" err="1" smtClean="0"/>
              <a:t>Saxony</a:t>
            </a:r>
            <a:r>
              <a:rPr lang="de-DE" sz="1800" dirty="0" smtClean="0"/>
              <a:t>-Anhalt</a:t>
            </a:r>
            <a:endParaRPr lang="de-DE" sz="1800" dirty="0"/>
          </a:p>
        </p:txBody>
      </p:sp>
      <p:sp>
        <p:nvSpPr>
          <p:cNvPr id="11" name="Textfeld 10"/>
          <p:cNvSpPr txBox="1"/>
          <p:nvPr/>
        </p:nvSpPr>
        <p:spPr>
          <a:xfrm>
            <a:off x="2483768" y="2029280"/>
            <a:ext cx="353943" cy="28398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600" dirty="0" smtClean="0">
                <a:solidFill>
                  <a:schemeClr val="bg2"/>
                </a:solidFill>
              </a:rPr>
              <a:t>Source: Wikimedia </a:t>
            </a:r>
            <a:r>
              <a:rPr lang="en-US" sz="600" dirty="0">
                <a:solidFill>
                  <a:schemeClr val="bg2"/>
                </a:solidFill>
              </a:rPr>
              <a:t>Commons / </a:t>
            </a:r>
            <a:r>
              <a:rPr lang="en-US" sz="600" dirty="0" smtClean="0">
                <a:solidFill>
                  <a:schemeClr val="bg2"/>
                </a:solidFill>
              </a:rPr>
              <a:t>Author: TUBS / </a:t>
            </a:r>
            <a:r>
              <a:rPr lang="en-US" sz="600" dirty="0" err="1" smtClean="0">
                <a:solidFill>
                  <a:schemeClr val="bg2"/>
                </a:solidFill>
              </a:rPr>
              <a:t>Licence</a:t>
            </a:r>
            <a:r>
              <a:rPr lang="en-US" sz="600" dirty="0" smtClean="0">
                <a:solidFill>
                  <a:schemeClr val="bg2"/>
                </a:solidFill>
              </a:rPr>
              <a:t>: </a:t>
            </a:r>
            <a:r>
              <a:rPr lang="en-US" sz="600" dirty="0">
                <a:solidFill>
                  <a:schemeClr val="bg2"/>
                </a:solidFill>
              </a:rPr>
              <a:t>CC BY-SA </a:t>
            </a:r>
            <a:r>
              <a:rPr lang="en-US" sz="600" dirty="0" smtClean="0">
                <a:solidFill>
                  <a:schemeClr val="bg2"/>
                </a:solidFill>
              </a:rPr>
              <a:t>3.0</a:t>
            </a:r>
          </a:p>
          <a:p>
            <a:r>
              <a:rPr lang="de-DE" sz="500" dirty="0">
                <a:solidFill>
                  <a:schemeClr val="bg2"/>
                </a:solidFill>
              </a:rPr>
              <a:t>http://de.wikipedia.org/wiki/Datei:Saxony-Anhalt,_administrative_divisions_-_de_-_colored.svg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61" y="264487"/>
            <a:ext cx="4030504" cy="4748689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7236296" y="3429000"/>
            <a:ext cx="1512168" cy="36004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5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56A"/>
                </a:solidFill>
                <a:latin typeface="MetaCorrespondence 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56A"/>
                </a:solidFill>
                <a:latin typeface="MetaCorrespondence 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56A"/>
                </a:solidFill>
                <a:latin typeface="MetaCorrespondence 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56A"/>
                </a:solidFill>
                <a:latin typeface="MetaCorrespondence 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56A"/>
                </a:solidFill>
                <a:latin typeface="MetaCorrespondence 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56A"/>
                </a:solidFill>
                <a:latin typeface="MetaCorrespondence 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56A"/>
                </a:solidFill>
                <a:latin typeface="MetaCorrespondence 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56A"/>
                </a:solidFill>
                <a:latin typeface="MetaCorrespondence " charset="0"/>
              </a:defRPr>
            </a:lvl9pPr>
          </a:lstStyle>
          <a:p>
            <a:pPr algn="ctr"/>
            <a:r>
              <a:rPr lang="de-DE" kern="0" dirty="0" smtClean="0"/>
              <a:t>Germany</a:t>
            </a:r>
            <a:endParaRPr lang="de-DE" kern="0" dirty="0"/>
          </a:p>
        </p:txBody>
      </p:sp>
      <p:sp>
        <p:nvSpPr>
          <p:cNvPr id="10" name="Textfeld 9"/>
          <p:cNvSpPr txBox="1"/>
          <p:nvPr/>
        </p:nvSpPr>
        <p:spPr>
          <a:xfrm>
            <a:off x="2267744" y="6233537"/>
            <a:ext cx="19094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Sylvia Ruge</a:t>
            </a:r>
          </a:p>
          <a:p>
            <a:pPr algn="ctr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rogramm Manager &amp;</a:t>
            </a:r>
          </a:p>
          <a:p>
            <a:pPr algn="ctr"/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DKJS regional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</a:t>
            </a:r>
            <a:endParaRPr lang="de-DE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747370" y="5157192"/>
            <a:ext cx="412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556A"/>
                </a:solidFill>
                <a:latin typeface="+mj-lt"/>
              </a:rPr>
              <a:t>One</a:t>
            </a:r>
            <a:r>
              <a:rPr lang="de-DE" b="1" dirty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00556A"/>
                </a:solidFill>
                <a:latin typeface="+mj-lt"/>
              </a:rPr>
              <a:t>of</a:t>
            </a:r>
            <a:r>
              <a:rPr lang="de-DE" b="1" dirty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00556A"/>
                </a:solidFill>
                <a:latin typeface="+mj-lt"/>
              </a:rPr>
              <a:t>the</a:t>
            </a:r>
            <a:r>
              <a:rPr lang="de-DE" b="1" dirty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00556A"/>
                </a:solidFill>
                <a:latin typeface="+mj-lt"/>
              </a:rPr>
              <a:t>highest</a:t>
            </a:r>
            <a:r>
              <a:rPr lang="de-DE" b="1" dirty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school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drop-out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br>
              <a:rPr lang="de-DE" b="1" dirty="0" smtClean="0">
                <a:solidFill>
                  <a:srgbClr val="00556A"/>
                </a:solidFill>
                <a:latin typeface="+mj-lt"/>
              </a:rPr>
            </a:b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rates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in Germany </a:t>
            </a:r>
            <a:r>
              <a:rPr lang="de-DE" sz="1050" b="1" dirty="0" smtClean="0">
                <a:solidFill>
                  <a:srgbClr val="00556A"/>
                </a:solidFill>
                <a:latin typeface="+mj-lt"/>
              </a:rPr>
              <a:t>(2004/2005) 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	</a:t>
            </a:r>
            <a:endParaRPr lang="de-DE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236296" y="5229200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556A"/>
                </a:solidFill>
                <a:sym typeface="Wingdings" panose="05000000000000000000" pitchFamily="2" charset="2"/>
              </a:rPr>
              <a:t>  </a:t>
            </a:r>
            <a:r>
              <a:rPr lang="de-D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12 %</a:t>
            </a:r>
            <a:endParaRPr lang="de-D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672100" y="1461154"/>
            <a:ext cx="292388" cy="19678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00" dirty="0" smtClean="0">
                <a:solidFill>
                  <a:schemeClr val="bg2"/>
                </a:solidFill>
              </a:rPr>
              <a:t>Source: Wikimedia </a:t>
            </a:r>
            <a:r>
              <a:rPr lang="en-US" sz="400" dirty="0">
                <a:solidFill>
                  <a:schemeClr val="bg2"/>
                </a:solidFill>
              </a:rPr>
              <a:t>Commons / </a:t>
            </a:r>
            <a:r>
              <a:rPr lang="en-US" sz="400" dirty="0" smtClean="0">
                <a:solidFill>
                  <a:schemeClr val="bg2"/>
                </a:solidFill>
              </a:rPr>
              <a:t>Author: </a:t>
            </a:r>
            <a:r>
              <a:rPr lang="en-US" sz="400" dirty="0">
                <a:solidFill>
                  <a:schemeClr val="bg2"/>
                </a:solidFill>
              </a:rPr>
              <a:t>C. Busch, Hamburg </a:t>
            </a:r>
            <a:r>
              <a:rPr lang="en-US" sz="400" dirty="0" smtClean="0">
                <a:solidFill>
                  <a:schemeClr val="bg2"/>
                </a:solidFill>
              </a:rPr>
              <a:t>/ </a:t>
            </a:r>
            <a:r>
              <a:rPr lang="en-US" sz="400" dirty="0" err="1" smtClean="0">
                <a:solidFill>
                  <a:schemeClr val="bg2"/>
                </a:solidFill>
              </a:rPr>
              <a:t>Licence</a:t>
            </a:r>
            <a:r>
              <a:rPr lang="en-US" sz="400" dirty="0" smtClean="0">
                <a:solidFill>
                  <a:schemeClr val="bg2"/>
                </a:solidFill>
              </a:rPr>
              <a:t>: </a:t>
            </a:r>
            <a:r>
              <a:rPr lang="en-US" sz="400" dirty="0">
                <a:solidFill>
                  <a:schemeClr val="bg2"/>
                </a:solidFill>
              </a:rPr>
              <a:t>CC BY-SA </a:t>
            </a:r>
            <a:r>
              <a:rPr lang="en-US" sz="400" dirty="0" smtClean="0">
                <a:solidFill>
                  <a:schemeClr val="bg2"/>
                </a:solidFill>
              </a:rPr>
              <a:t>3.0</a:t>
            </a:r>
          </a:p>
          <a:p>
            <a:r>
              <a:rPr lang="de-DE" sz="300" dirty="0">
                <a:solidFill>
                  <a:schemeClr val="bg2"/>
                </a:solidFill>
              </a:rPr>
              <a:t>http://commons.wikimedia.org/wiki/File:Deutschland_politisch_2010.png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75" y="1484784"/>
            <a:ext cx="1512189" cy="19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67744" y="6233537"/>
            <a:ext cx="19094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Sylvia Ruge</a:t>
            </a:r>
          </a:p>
          <a:p>
            <a:pPr algn="ctr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rogramm Manager &amp;</a:t>
            </a:r>
          </a:p>
          <a:p>
            <a:pPr algn="ctr"/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DKJS regional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411760" y="908720"/>
            <a:ext cx="7416824" cy="1944216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sz="4000" kern="1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Aim</a:t>
            </a:r>
            <a:r>
              <a:rPr lang="de-DE" sz="40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4000" kern="1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of</a:t>
            </a:r>
            <a:r>
              <a:rPr lang="de-DE" sz="40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4000" kern="1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</a:t>
            </a:r>
            <a:r>
              <a:rPr lang="de-DE" sz="40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4000" kern="1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program</a:t>
            </a:r>
            <a:r>
              <a:rPr lang="de-DE" sz="40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16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(2009 – 2014)</a:t>
            </a:r>
            <a:r>
              <a:rPr lang="de-DE" sz="40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de-DE" sz="40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de-DE" sz="40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   -</a:t>
            </a:r>
            <a:br>
              <a:rPr lang="de-DE" sz="4000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de-DE" sz="40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de-DE" sz="4000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de-DE" sz="400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30943" y="1580599"/>
            <a:ext cx="718433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i="1" dirty="0">
                <a:solidFill>
                  <a:srgbClr val="00556A"/>
                </a:solidFill>
                <a:latin typeface="+mj-lt"/>
              </a:rPr>
              <a:t>„</a:t>
            </a:r>
            <a:r>
              <a:rPr lang="de-DE" b="1" i="1" dirty="0">
                <a:solidFill>
                  <a:srgbClr val="00556A"/>
                </a:solidFill>
                <a:latin typeface="+mj-lt"/>
              </a:rPr>
              <a:t>Schulerfolg  sichern – Maßnahmen gegen Schulversagen </a:t>
            </a:r>
            <a:endParaRPr lang="de-DE" b="1" i="1" dirty="0" smtClean="0">
              <a:solidFill>
                <a:srgbClr val="00556A"/>
              </a:solidFill>
              <a:latin typeface="+mj-lt"/>
            </a:endParaRPr>
          </a:p>
          <a:p>
            <a:pPr algn="ctr"/>
            <a:r>
              <a:rPr lang="de-DE" b="1" i="1" dirty="0" smtClean="0">
                <a:solidFill>
                  <a:srgbClr val="00556A"/>
                </a:solidFill>
                <a:latin typeface="+mj-lt"/>
              </a:rPr>
              <a:t>und </a:t>
            </a:r>
            <a:r>
              <a:rPr lang="de-DE" b="1" i="1" dirty="0">
                <a:solidFill>
                  <a:srgbClr val="00556A"/>
                </a:solidFill>
                <a:latin typeface="+mj-lt"/>
              </a:rPr>
              <a:t>gegen Schulverweigerung in Sachsen-Anhalt</a:t>
            </a:r>
            <a:r>
              <a:rPr lang="de-DE" i="1" dirty="0" smtClean="0">
                <a:solidFill>
                  <a:srgbClr val="00556A"/>
                </a:solidFill>
                <a:latin typeface="+mj-lt"/>
              </a:rPr>
              <a:t>“</a:t>
            </a:r>
          </a:p>
          <a:p>
            <a:pPr algn="ctr"/>
            <a:r>
              <a:rPr lang="de-DE" sz="1400" i="1" dirty="0" smtClean="0">
                <a:solidFill>
                  <a:srgbClr val="00556A"/>
                </a:solidFill>
                <a:latin typeface="+mj-lt"/>
              </a:rPr>
              <a:t>(</a:t>
            </a:r>
            <a:r>
              <a:rPr lang="en-US" sz="1400" i="1" dirty="0">
                <a:solidFill>
                  <a:srgbClr val="00556A"/>
                </a:solidFill>
                <a:latin typeface="+mj-lt"/>
              </a:rPr>
              <a:t>"Succeeding in school – Measures against school failure and truancy in Saxony-Anhalt"</a:t>
            </a:r>
            <a:r>
              <a:rPr lang="de-DE" sz="1400" i="1" dirty="0" smtClean="0">
                <a:solidFill>
                  <a:srgbClr val="00556A"/>
                </a:solidFill>
                <a:latin typeface="+mj-lt"/>
              </a:rPr>
              <a:t>)</a:t>
            </a:r>
          </a:p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267744" y="2780928"/>
            <a:ext cx="5112567" cy="182357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Lowering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of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the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smtClean="0">
                <a:solidFill>
                  <a:srgbClr val="FF0000"/>
                </a:solidFill>
                <a:latin typeface="+mj-lt"/>
              </a:rPr>
              <a:t>12%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drop-out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rate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to</a:t>
            </a:r>
            <a:r>
              <a:rPr lang="de-DE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2400" b="1" dirty="0" smtClean="0">
                <a:solidFill>
                  <a:srgbClr val="00B050"/>
                </a:solidFill>
                <a:latin typeface="+mj-lt"/>
              </a:rPr>
              <a:t>8,6%</a:t>
            </a:r>
            <a:endParaRPr lang="de-DE" b="1" dirty="0" smtClean="0">
              <a:solidFill>
                <a:srgbClr val="00B05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de-DE" sz="2000" dirty="0" smtClean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&amp;</a:t>
            </a:r>
          </a:p>
          <a:p>
            <a:pPr algn="ctr"/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Lowering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of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grade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repetitions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by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about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2400" b="1" dirty="0" smtClean="0">
                <a:solidFill>
                  <a:srgbClr val="00B050"/>
                </a:solidFill>
                <a:latin typeface="+mj-lt"/>
              </a:rPr>
              <a:t>50 %</a:t>
            </a:r>
            <a:r>
              <a:rPr lang="de-DE" dirty="0" smtClean="0">
                <a:solidFill>
                  <a:srgbClr val="00556A"/>
                </a:solidFill>
                <a:latin typeface="+mj-lt"/>
              </a:rPr>
              <a:t> </a:t>
            </a:r>
          </a:p>
          <a:p>
            <a:pPr algn="ctr"/>
            <a:endParaRPr lang="de-DE" sz="1050" dirty="0" smtClean="0">
              <a:solidFill>
                <a:srgbClr val="00556A"/>
              </a:solidFill>
              <a:latin typeface="+mj-lt"/>
            </a:endParaRPr>
          </a:p>
          <a:p>
            <a:pPr algn="ctr"/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by</a:t>
            </a:r>
            <a:r>
              <a:rPr lang="de-DE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2400" b="1" dirty="0" smtClean="0">
                <a:solidFill>
                  <a:srgbClr val="00556A"/>
                </a:solidFill>
                <a:latin typeface="+mj-lt"/>
              </a:rPr>
              <a:t>2013</a:t>
            </a:r>
            <a:r>
              <a:rPr lang="de-DE" sz="2000" b="1" dirty="0" smtClean="0">
                <a:solidFill>
                  <a:srgbClr val="00556A"/>
                </a:solidFill>
                <a:latin typeface="+mj-lt"/>
              </a:rPr>
              <a:t>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591772" y="4797152"/>
            <a:ext cx="3086551" cy="378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b="1" i="1" dirty="0" smtClean="0">
                <a:solidFill>
                  <a:srgbClr val="00556A"/>
                </a:solidFill>
                <a:latin typeface="+mj-lt"/>
              </a:rPr>
              <a:t>In </a:t>
            </a:r>
            <a:r>
              <a:rPr lang="de-DE" sz="1400" b="1" i="1" dirty="0" err="1" smtClean="0">
                <a:solidFill>
                  <a:srgbClr val="00556A"/>
                </a:solidFill>
                <a:latin typeface="+mj-lt"/>
              </a:rPr>
              <a:t>order</a:t>
            </a:r>
            <a:r>
              <a:rPr lang="de-DE" sz="1400" b="1" i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1400" b="1" i="1" dirty="0" err="1" smtClean="0">
                <a:solidFill>
                  <a:srgbClr val="00556A"/>
                </a:solidFill>
                <a:latin typeface="+mj-lt"/>
              </a:rPr>
              <a:t>to</a:t>
            </a:r>
            <a:r>
              <a:rPr lang="de-DE" sz="1400" b="1" i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1400" b="1" i="1" dirty="0" err="1" smtClean="0">
                <a:solidFill>
                  <a:srgbClr val="00556A"/>
                </a:solidFill>
                <a:latin typeface="+mj-lt"/>
              </a:rPr>
              <a:t>achieve</a:t>
            </a:r>
            <a:r>
              <a:rPr lang="de-DE" sz="1400" b="1" i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1400" b="1" i="1" dirty="0" err="1" smtClean="0">
                <a:solidFill>
                  <a:srgbClr val="00556A"/>
                </a:solidFill>
                <a:latin typeface="+mj-lt"/>
              </a:rPr>
              <a:t>our</a:t>
            </a:r>
            <a:r>
              <a:rPr lang="de-DE" sz="1400" b="1" i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1400" b="1" i="1" dirty="0" err="1" smtClean="0">
                <a:solidFill>
                  <a:srgbClr val="00556A"/>
                </a:solidFill>
                <a:latin typeface="+mj-lt"/>
              </a:rPr>
              <a:t>shared</a:t>
            </a:r>
            <a:r>
              <a:rPr lang="de-DE" sz="1400" b="1" i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1400" b="1" i="1" dirty="0" err="1" smtClean="0">
                <a:solidFill>
                  <a:srgbClr val="00556A"/>
                </a:solidFill>
                <a:latin typeface="+mj-lt"/>
              </a:rPr>
              <a:t>aim</a:t>
            </a:r>
            <a:r>
              <a:rPr lang="de-DE" sz="1400" b="1" i="1" dirty="0" smtClean="0">
                <a:solidFill>
                  <a:srgbClr val="00556A"/>
                </a:solidFill>
                <a:latin typeface="+mj-lt"/>
              </a:rPr>
              <a:t> …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838901" y="5153417"/>
            <a:ext cx="6416511" cy="50783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 Implementation </a:t>
            </a:r>
            <a:r>
              <a:rPr lang="de-DE" b="1" dirty="0" err="1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of</a:t>
            </a:r>
            <a:r>
              <a:rPr lang="de-DE" b="1" dirty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 a </a:t>
            </a:r>
            <a:r>
              <a:rPr lang="de-DE" b="1" dirty="0" err="1" smtClean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complex</a:t>
            </a:r>
            <a:r>
              <a:rPr lang="de-DE" b="1" dirty="0" smtClean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program</a:t>
            </a:r>
            <a:r>
              <a:rPr lang="de-DE" b="1" dirty="0" smtClean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structure</a:t>
            </a:r>
            <a:endParaRPr lang="de-DE" b="1" dirty="0">
              <a:solidFill>
                <a:srgbClr val="0055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47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67744" y="6233537"/>
            <a:ext cx="19094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Sylvia Ruge</a:t>
            </a:r>
          </a:p>
          <a:p>
            <a:pPr algn="ctr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rogramm Manager &amp;</a:t>
            </a:r>
          </a:p>
          <a:p>
            <a:pPr algn="ctr"/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DKJS regional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90000" y="0"/>
            <a:ext cx="2216225" cy="635670"/>
          </a:xfrm>
          <a:solidFill>
            <a:schemeClr val="accent1"/>
          </a:solidFill>
        </p:spPr>
        <p:txBody>
          <a:bodyPr anchor="ctr" anchorCtr="0"/>
          <a:lstStyle/>
          <a:p>
            <a:pPr algn="ctr"/>
            <a:r>
              <a:rPr lang="de-DE" sz="3600" dirty="0" err="1" smtClean="0"/>
              <a:t>Structure</a:t>
            </a:r>
            <a:endParaRPr lang="de-DE" sz="3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27" y="188345"/>
            <a:ext cx="6725161" cy="56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9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990001" y="0"/>
            <a:ext cx="1853807" cy="635670"/>
          </a:xfrm>
          <a:solidFill>
            <a:schemeClr val="accent1"/>
          </a:solidFill>
        </p:spPr>
        <p:txBody>
          <a:bodyPr anchor="ctr" anchorCtr="0"/>
          <a:lstStyle/>
          <a:p>
            <a:pPr algn="ctr"/>
            <a:r>
              <a:rPr lang="de-DE" sz="3600" dirty="0" err="1" smtClean="0"/>
              <a:t>Results</a:t>
            </a:r>
            <a:endParaRPr lang="de-DE" sz="3600" dirty="0"/>
          </a:p>
        </p:txBody>
      </p:sp>
      <p:sp>
        <p:nvSpPr>
          <p:cNvPr id="6" name="Textfeld 5"/>
          <p:cNvSpPr txBox="1"/>
          <p:nvPr/>
        </p:nvSpPr>
        <p:spPr>
          <a:xfrm>
            <a:off x="2555776" y="4789601"/>
            <a:ext cx="6336704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56A"/>
                </a:solidFill>
                <a:latin typeface="+mj-lt"/>
              </a:rPr>
              <a:t>The drop out rate fell during the 2013/2014 school year to </a:t>
            </a:r>
            <a:r>
              <a:rPr lang="en-US" b="1" dirty="0" smtClean="0">
                <a:solidFill>
                  <a:srgbClr val="00556A"/>
                </a:solidFill>
                <a:latin typeface="+mj-lt"/>
              </a:rPr>
              <a:t>about 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2400" b="1" dirty="0">
                <a:solidFill>
                  <a:srgbClr val="FFC000"/>
                </a:solidFill>
                <a:latin typeface="+mj-lt"/>
              </a:rPr>
              <a:t>9,8</a:t>
            </a:r>
            <a:r>
              <a:rPr lang="de-DE" sz="2400" b="1" dirty="0" smtClean="0">
                <a:solidFill>
                  <a:srgbClr val="FFC000"/>
                </a:solidFill>
                <a:latin typeface="+mj-lt"/>
              </a:rPr>
              <a:t>% </a:t>
            </a:r>
            <a:r>
              <a:rPr lang="de-DE" sz="1050" b="1" dirty="0">
                <a:solidFill>
                  <a:srgbClr val="00556A"/>
                </a:solidFill>
                <a:latin typeface="+mj-lt"/>
              </a:rPr>
              <a:t>(</a:t>
            </a:r>
            <a:r>
              <a:rPr lang="de-DE" sz="1050" b="1" dirty="0" err="1">
                <a:solidFill>
                  <a:srgbClr val="00556A"/>
                </a:solidFill>
                <a:latin typeface="+mj-lt"/>
              </a:rPr>
              <a:t>aim</a:t>
            </a:r>
            <a:r>
              <a:rPr lang="de-DE" sz="1050" b="1" dirty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1050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1050" b="1" dirty="0" smtClean="0">
                <a:solidFill>
                  <a:srgbClr val="00B050"/>
                </a:solidFill>
                <a:latin typeface="+mj-lt"/>
              </a:rPr>
              <a:t>8,6 %</a:t>
            </a:r>
            <a:r>
              <a:rPr lang="de-DE" sz="1050" b="1" dirty="0" smtClean="0">
                <a:solidFill>
                  <a:srgbClr val="00556A"/>
                </a:solidFill>
                <a:latin typeface="+mj-lt"/>
              </a:rPr>
              <a:t>)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. </a:t>
            </a:r>
            <a:r>
              <a:rPr lang="en-US" b="1" dirty="0">
                <a:solidFill>
                  <a:srgbClr val="00556A"/>
                </a:solidFill>
                <a:latin typeface="+mj-lt"/>
              </a:rPr>
              <a:t>Still too many, this is about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>
                <a:solidFill>
                  <a:srgbClr val="00556A"/>
                </a:solidFill>
                <a:latin typeface="+mj-lt"/>
              </a:rPr>
              <a:t>1500 </a:t>
            </a:r>
            <a:r>
              <a:rPr lang="de-DE" b="1" dirty="0" err="1">
                <a:solidFill>
                  <a:srgbClr val="00556A"/>
                </a:solidFill>
                <a:latin typeface="+mj-lt"/>
              </a:rPr>
              <a:t>schoolchildren</a:t>
            </a:r>
            <a:r>
              <a:rPr lang="de-DE" b="1" dirty="0">
                <a:solidFill>
                  <a:srgbClr val="00556A"/>
                </a:solidFill>
                <a:latin typeface="+mj-lt"/>
              </a:rPr>
              <a:t> in </a:t>
            </a:r>
            <a:r>
              <a:rPr lang="de-DE" b="1" dirty="0" err="1">
                <a:solidFill>
                  <a:srgbClr val="00556A"/>
                </a:solidFill>
                <a:latin typeface="+mj-lt"/>
              </a:rPr>
              <a:t>Saxony</a:t>
            </a:r>
            <a:r>
              <a:rPr lang="de-DE" b="1" dirty="0">
                <a:solidFill>
                  <a:srgbClr val="00556A"/>
                </a:solidFill>
                <a:latin typeface="+mj-lt"/>
              </a:rPr>
              <a:t>-Anhalt.</a:t>
            </a:r>
            <a:endParaRPr lang="de-DE" b="1" dirty="0" smtClean="0">
              <a:solidFill>
                <a:srgbClr val="00556A"/>
              </a:solidFill>
              <a:latin typeface="+mj-lt"/>
            </a:endParaRPr>
          </a:p>
        </p:txBody>
      </p:sp>
      <p:pic>
        <p:nvPicPr>
          <p:cNvPr id="7" name="Inhaltsplatzhalter 5" descr="Schuelerpaten Thale 2010_003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" t="6014" r="22915" b="17734"/>
          <a:stretch/>
        </p:blipFill>
        <p:spPr>
          <a:xfrm>
            <a:off x="2843808" y="-271"/>
            <a:ext cx="6307509" cy="4149351"/>
          </a:xfrm>
        </p:spPr>
      </p:pic>
      <p:sp>
        <p:nvSpPr>
          <p:cNvPr id="5" name="Textfeld 4"/>
          <p:cNvSpPr txBox="1"/>
          <p:nvPr/>
        </p:nvSpPr>
        <p:spPr>
          <a:xfrm>
            <a:off x="2267744" y="6233537"/>
            <a:ext cx="19094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Sylvia Ruge</a:t>
            </a:r>
          </a:p>
          <a:p>
            <a:pPr algn="ctr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rogramm Manager &amp;</a:t>
            </a:r>
          </a:p>
          <a:p>
            <a:pPr algn="ctr"/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DKJS regional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276749" y="4221088"/>
            <a:ext cx="4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005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475656" y="1844824"/>
            <a:ext cx="2664296" cy="258532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556A"/>
                </a:solidFill>
                <a:latin typeface="+mj-lt"/>
              </a:rPr>
              <a:t>Every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year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more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than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2400" b="1" dirty="0" smtClean="0">
                <a:solidFill>
                  <a:srgbClr val="00B050"/>
                </a:solidFill>
                <a:latin typeface="+mj-lt"/>
              </a:rPr>
              <a:t>30.000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pupils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, </a:t>
            </a:r>
          </a:p>
          <a:p>
            <a:pPr algn="ctr"/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over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2400" b="1" dirty="0">
                <a:solidFill>
                  <a:srgbClr val="00B050"/>
                </a:solidFill>
                <a:latin typeface="+mj-lt"/>
              </a:rPr>
              <a:t>8.000</a:t>
            </a:r>
            <a:r>
              <a:rPr lang="de-DE" b="1" dirty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parents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and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guardians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</a:p>
          <a:p>
            <a:pPr algn="ctr"/>
            <a:r>
              <a:rPr lang="de-DE" b="1" dirty="0" err="1">
                <a:solidFill>
                  <a:srgbClr val="00556A"/>
                </a:solidFill>
                <a:latin typeface="+mj-lt"/>
              </a:rPr>
              <a:t>a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nd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over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sz="2400" b="1" dirty="0" smtClean="0">
                <a:solidFill>
                  <a:srgbClr val="00B050"/>
                </a:solidFill>
                <a:latin typeface="+mj-lt"/>
              </a:rPr>
              <a:t>4.700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educators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come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in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contact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with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the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556A"/>
                </a:solidFill>
                <a:latin typeface="+mj-lt"/>
              </a:rPr>
              <a:t>program</a:t>
            </a:r>
            <a:r>
              <a:rPr lang="de-DE" b="1" dirty="0" smtClean="0">
                <a:solidFill>
                  <a:srgbClr val="00556A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8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67744" y="6233537"/>
            <a:ext cx="19094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Sylvia Ruge</a:t>
            </a:r>
          </a:p>
          <a:p>
            <a:pPr algn="ctr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rogramm Manager &amp;</a:t>
            </a:r>
          </a:p>
          <a:p>
            <a:pPr algn="ctr"/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DKJS regional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990001" y="0"/>
            <a:ext cx="1954157" cy="635670"/>
          </a:xfrm>
          <a:solidFill>
            <a:schemeClr val="accent1"/>
          </a:solidFill>
        </p:spPr>
        <p:txBody>
          <a:bodyPr anchor="ctr" anchorCtr="0"/>
          <a:lstStyle/>
          <a:p>
            <a:pPr algn="ctr"/>
            <a:r>
              <a:rPr lang="de-DE" sz="3600" dirty="0" err="1" smtClean="0"/>
              <a:t>Findings</a:t>
            </a:r>
            <a:endParaRPr lang="de-DE" sz="36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2944158" y="620688"/>
            <a:ext cx="4486894" cy="5000608"/>
            <a:chOff x="2944158" y="0"/>
            <a:chExt cx="4486894" cy="5000608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7" r="8447" b="3594"/>
            <a:stretch/>
          </p:blipFill>
          <p:spPr>
            <a:xfrm>
              <a:off x="2944158" y="0"/>
              <a:ext cx="4486894" cy="5000608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 rot="-120000">
              <a:off x="4724865" y="699175"/>
              <a:ext cx="170697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b="1" dirty="0" smtClean="0">
                  <a:solidFill>
                    <a:srgbClr val="3B7A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</a:t>
              </a:r>
              <a:r>
                <a:rPr lang="en-US" sz="1500" b="1" dirty="0">
                  <a:solidFill>
                    <a:srgbClr val="3B7A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become motivated and set their own goals</a:t>
              </a:r>
              <a:endParaRPr lang="de-DE" sz="1500" b="1" dirty="0">
                <a:solidFill>
                  <a:srgbClr val="3B7A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 rot="240000">
              <a:off x="3957515" y="1938620"/>
              <a:ext cx="15087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b="1" dirty="0" smtClean="0">
                  <a:solidFill>
                    <a:srgbClr val="3B7A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</a:t>
              </a:r>
              <a:r>
                <a:rPr lang="en-US" sz="1500" b="1" dirty="0">
                  <a:solidFill>
                    <a:srgbClr val="3B7A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become confident in their ability to learn</a:t>
              </a:r>
              <a:endParaRPr lang="de-DE" sz="1500" b="1" dirty="0">
                <a:solidFill>
                  <a:srgbClr val="3B7A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 rot="120000">
              <a:off x="3418455" y="3233527"/>
              <a:ext cx="3024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3B7A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</a:t>
              </a:r>
              <a:r>
                <a:rPr lang="de-DE" sz="1600" b="1" dirty="0" err="1" smtClean="0">
                  <a:solidFill>
                    <a:srgbClr val="3B7A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feel</a:t>
              </a:r>
              <a:r>
                <a:rPr lang="de-DE" sz="1600" b="1" dirty="0" smtClean="0">
                  <a:solidFill>
                    <a:srgbClr val="3B7A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1600" b="1" dirty="0" err="1" smtClean="0">
                  <a:solidFill>
                    <a:srgbClr val="3B7A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safe</a:t>
              </a:r>
              <a:r>
                <a:rPr lang="de-DE" sz="1600" b="1" dirty="0" smtClean="0">
                  <a:solidFill>
                    <a:srgbClr val="3B7A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1600" b="1" dirty="0" err="1" smtClean="0">
                  <a:solidFill>
                    <a:srgbClr val="3B7A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</a:t>
              </a:r>
              <a:r>
                <a:rPr lang="de-DE" sz="1600" b="1" dirty="0" smtClean="0">
                  <a:solidFill>
                    <a:srgbClr val="3B7A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1600" b="1" dirty="0" err="1" smtClean="0">
                  <a:solidFill>
                    <a:srgbClr val="3B7A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accepted</a:t>
              </a:r>
              <a:endParaRPr lang="de-DE" sz="1600" b="1" dirty="0">
                <a:solidFill>
                  <a:srgbClr val="3B7A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419872" y="144000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>
                  <a:solidFill>
                    <a:srgbClr val="3B7A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Children</a:t>
              </a:r>
              <a:r>
                <a:rPr lang="de-DE" sz="1200" b="1" dirty="0">
                  <a:solidFill>
                    <a:srgbClr val="3B7A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1200" b="1" dirty="0" err="1">
                  <a:solidFill>
                    <a:srgbClr val="3B7A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</a:t>
              </a:r>
              <a:r>
                <a:rPr lang="de-DE" sz="1200" b="1" dirty="0">
                  <a:solidFill>
                    <a:srgbClr val="3B7A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de-DE" sz="1200" b="1" dirty="0" err="1" smtClean="0">
                  <a:solidFill>
                    <a:srgbClr val="3B7A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youths</a:t>
              </a:r>
              <a:r>
                <a:rPr lang="de-DE" sz="1200" b="1" dirty="0" smtClean="0">
                  <a:solidFill>
                    <a:srgbClr val="3B7A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… </a:t>
              </a:r>
              <a:endParaRPr lang="de-DE" sz="1200" b="1" dirty="0">
                <a:solidFill>
                  <a:srgbClr val="3B7A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 rot="-1800000">
              <a:off x="3369221" y="4137137"/>
              <a:ext cx="881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S</a:t>
              </a:r>
              <a:r>
                <a:rPr lang="de-DE" b="1" dirty="0" smtClean="0">
                  <a:solidFill>
                    <a:schemeClr val="bg1"/>
                  </a:solidFill>
                </a:rPr>
                <a:t>chool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 rot="-1800000">
              <a:off x="5621479" y="3933238"/>
              <a:ext cx="1326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>
                  <a:solidFill>
                    <a:schemeClr val="bg1"/>
                  </a:solidFill>
                </a:rPr>
                <a:t>Local</a:t>
              </a:r>
              <a:endParaRPr lang="de-DE" b="1" dirty="0">
                <a:solidFill>
                  <a:schemeClr val="bg1"/>
                </a:solidFill>
              </a:endParaRPr>
            </a:p>
            <a:p>
              <a:pPr algn="ctr"/>
              <a:r>
                <a:rPr lang="de-DE" b="1" dirty="0" err="1" smtClean="0">
                  <a:solidFill>
                    <a:schemeClr val="bg1"/>
                  </a:solidFill>
                </a:rPr>
                <a:t>authorities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 rot="-1800000">
              <a:off x="4273849" y="3961988"/>
              <a:ext cx="14882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Y</a:t>
              </a:r>
              <a:r>
                <a:rPr lang="de-DE" b="1" dirty="0" smtClean="0">
                  <a:solidFill>
                    <a:schemeClr val="bg1"/>
                  </a:solidFill>
                </a:rPr>
                <a:t>outh </a:t>
              </a:r>
              <a:br>
                <a:rPr lang="de-DE" b="1" dirty="0" smtClean="0">
                  <a:solidFill>
                    <a:schemeClr val="bg1"/>
                  </a:solidFill>
                </a:rPr>
              </a:br>
              <a:r>
                <a:rPr lang="de-DE" b="1" dirty="0" err="1" smtClean="0">
                  <a:solidFill>
                    <a:schemeClr val="bg1"/>
                  </a:solidFill>
                </a:rPr>
                <a:t>services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88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67744" y="6233537"/>
            <a:ext cx="19094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Sylvia Ruge</a:t>
            </a:r>
          </a:p>
          <a:p>
            <a:pPr algn="ctr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rogramm Manager &amp;</a:t>
            </a:r>
          </a:p>
          <a:p>
            <a:pPr algn="ctr"/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DKJS regional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</a:t>
            </a:r>
          </a:p>
        </p:txBody>
      </p:sp>
      <p:pic>
        <p:nvPicPr>
          <p:cNvPr id="18" name="Inhaltsplatzhalter 5" descr="Schuelerpaten Thale 2010_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11151"/>
            <a:ext cx="3945220" cy="269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feld 7"/>
          <p:cNvSpPr txBox="1"/>
          <p:nvPr/>
        </p:nvSpPr>
        <p:spPr>
          <a:xfrm>
            <a:off x="3275856" y="3717032"/>
            <a:ext cx="5688632" cy="178510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556A"/>
                </a:solidFill>
                <a:latin typeface="+mj-lt"/>
                <a:ea typeface="+mj-ea"/>
                <a:cs typeface="+mj-cs"/>
              </a:rPr>
              <a:t>All the adult partners </a:t>
            </a:r>
            <a:r>
              <a:rPr lang="en-US" sz="2200" b="1" dirty="0">
                <a:solidFill>
                  <a:srgbClr val="00556A"/>
                </a:solidFill>
                <a:latin typeface="+mj-lt"/>
                <a:ea typeface="+mj-ea"/>
                <a:cs typeface="+mj-cs"/>
              </a:rPr>
              <a:t>who go beyond their own discipline, to seek perspectives from other areas, and systematically integrate them in to their own actions, can work professionally and effectively.</a:t>
            </a:r>
            <a:endParaRPr lang="de-DE" sz="2200" b="1" dirty="0">
              <a:solidFill>
                <a:srgbClr val="00556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990001" y="0"/>
            <a:ext cx="8153999" cy="1052736"/>
          </a:xfrm>
          <a:solidFill>
            <a:schemeClr val="accent1"/>
          </a:solidFill>
        </p:spPr>
        <p:txBody>
          <a:bodyPr anchor="ctr" anchorCtr="0"/>
          <a:lstStyle/>
          <a:p>
            <a:pPr algn="ctr"/>
            <a:r>
              <a:rPr lang="de-DE" sz="4400" dirty="0">
                <a:sym typeface="Wingdings" panose="05000000000000000000" pitchFamily="2" charset="2"/>
              </a:rPr>
              <a:t>FUNDAMENTAL PREMISE</a:t>
            </a:r>
          </a:p>
        </p:txBody>
      </p:sp>
    </p:spTree>
    <p:extLst>
      <p:ext uri="{BB962C8B-B14F-4D97-AF65-F5344CB8AC3E}">
        <p14:creationId xmlns:p14="http://schemas.microsoft.com/office/powerpoint/2010/main" val="41440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2462684" y="765280"/>
            <a:ext cx="5184000" cy="5184000"/>
            <a:chOff x="2462684" y="693272"/>
            <a:chExt cx="5184000" cy="5184000"/>
          </a:xfrm>
        </p:grpSpPr>
        <p:sp>
          <p:nvSpPr>
            <p:cNvPr id="23" name="Ellipse 22"/>
            <p:cNvSpPr>
              <a:spLocks noChangeAspect="1"/>
            </p:cNvSpPr>
            <p:nvPr/>
          </p:nvSpPr>
          <p:spPr>
            <a:xfrm>
              <a:off x="2462684" y="693272"/>
              <a:ext cx="5184000" cy="5184000"/>
            </a:xfrm>
            <a:prstGeom prst="ellipse">
              <a:avLst/>
            </a:prstGeom>
            <a:solidFill>
              <a:srgbClr val="DBEEF4">
                <a:alpha val="60000"/>
              </a:srgbClr>
            </a:solidFill>
            <a:ln w="3175"/>
            <a:scene3d>
              <a:camera prst="orthographicFront"/>
              <a:lightRig rig="threePt" dir="t">
                <a:rot lat="0" lon="0" rev="1200000"/>
              </a:lightRig>
            </a:scene3d>
            <a:sp3d contourW="12700">
              <a:contourClr>
                <a:srgbClr val="DBEEF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algn="ctr"/>
              <a:endParaRPr lang="de-DE"/>
            </a:p>
          </p:txBody>
        </p:sp>
        <p:sp>
          <p:nvSpPr>
            <p:cNvPr id="24" name="Ellipse 23"/>
            <p:cNvSpPr>
              <a:spLocks noChangeAspect="1"/>
            </p:cNvSpPr>
            <p:nvPr/>
          </p:nvSpPr>
          <p:spPr>
            <a:xfrm>
              <a:off x="2725063" y="955651"/>
              <a:ext cx="4659243" cy="4659243"/>
            </a:xfrm>
            <a:prstGeom prst="ellipse">
              <a:avLst/>
            </a:prstGeom>
            <a:solidFill>
              <a:srgbClr val="DBEEF4">
                <a:alpha val="80000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Ellipse 24"/>
            <p:cNvSpPr>
              <a:spLocks noChangeAspect="1"/>
            </p:cNvSpPr>
            <p:nvPr/>
          </p:nvSpPr>
          <p:spPr>
            <a:xfrm>
              <a:off x="2981084" y="1211672"/>
              <a:ext cx="4147200" cy="4147200"/>
            </a:xfrm>
            <a:prstGeom prst="ellipse">
              <a:avLst/>
            </a:prstGeom>
            <a:solidFill>
              <a:srgbClr val="B7DEE8">
                <a:alpha val="49804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 rot="18312867">
              <a:off x="2448644" y="1785474"/>
              <a:ext cx="1656184" cy="42712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de-DE" sz="1400" dirty="0" smtClean="0">
                  <a:solidFill>
                    <a:schemeClr val="bg1">
                      <a:lumMod val="65000"/>
                    </a:schemeClr>
                  </a:solidFill>
                  <a:latin typeface="MetaCorrespondence" pitchFamily="34" charset="0"/>
                  <a:ea typeface="Meiryo" pitchFamily="34" charset="-128"/>
                  <a:cs typeface="Meiryo" pitchFamily="34" charset="-128"/>
                </a:rPr>
                <a:t>Federal </a:t>
              </a:r>
              <a:r>
                <a:rPr lang="de-DE" sz="1400" dirty="0" err="1" smtClean="0">
                  <a:solidFill>
                    <a:schemeClr val="bg1">
                      <a:lumMod val="65000"/>
                    </a:schemeClr>
                  </a:solidFill>
                  <a:latin typeface="MetaCorrespondence" pitchFamily="34" charset="0"/>
                  <a:ea typeface="Meiryo" pitchFamily="34" charset="-128"/>
                  <a:cs typeface="Meiryo" pitchFamily="34" charset="-128"/>
                </a:rPr>
                <a:t>state</a:t>
              </a:r>
              <a:r>
                <a:rPr lang="de-DE" sz="1400" dirty="0" smtClean="0">
                  <a:solidFill>
                    <a:schemeClr val="bg1">
                      <a:lumMod val="65000"/>
                    </a:schemeClr>
                  </a:solidFill>
                  <a:latin typeface="MetaCorrespondence" pitchFamily="34" charset="0"/>
                  <a:ea typeface="Meiryo" pitchFamily="34" charset="-128"/>
                  <a:cs typeface="Meiryo" pitchFamily="34" charset="-128"/>
                </a:rPr>
                <a:t> </a:t>
              </a:r>
              <a:r>
                <a:rPr lang="de-DE" sz="1400" dirty="0" err="1" smtClean="0">
                  <a:solidFill>
                    <a:schemeClr val="bg1">
                      <a:lumMod val="65000"/>
                    </a:schemeClr>
                  </a:solidFill>
                  <a:latin typeface="MetaCorrespondence" pitchFamily="34" charset="0"/>
                  <a:ea typeface="Meiryo" pitchFamily="34" charset="-128"/>
                  <a:cs typeface="Meiryo" pitchFamily="34" charset="-128"/>
                </a:rPr>
                <a:t>level</a:t>
              </a:r>
              <a:endParaRPr lang="de-DE" sz="1400" dirty="0" smtClean="0">
                <a:solidFill>
                  <a:schemeClr val="bg1">
                    <a:lumMod val="65000"/>
                  </a:schemeClr>
                </a:solidFill>
                <a:latin typeface="MetaCorrespondence" pitchFamily="34" charset="0"/>
                <a:ea typeface="Meiryo" pitchFamily="34" charset="-128"/>
                <a:cs typeface="Meiryo" pitchFamily="34" charset="-128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 rot="3374616">
              <a:off x="5782215" y="1923273"/>
              <a:ext cx="1656184" cy="58779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de-DE" sz="1400" dirty="0" smtClean="0">
                  <a:solidFill>
                    <a:schemeClr val="bg1">
                      <a:lumMod val="65000"/>
                    </a:schemeClr>
                  </a:solidFill>
                  <a:latin typeface="MetaCorrespondence" pitchFamily="34" charset="0"/>
                  <a:ea typeface="Meiryo" pitchFamily="34" charset="-128"/>
                  <a:cs typeface="Meiryo" pitchFamily="34" charset="-128"/>
                </a:rPr>
                <a:t>Regional </a:t>
              </a:r>
              <a:r>
                <a:rPr lang="de-DE" sz="1400" dirty="0" err="1" smtClean="0">
                  <a:solidFill>
                    <a:schemeClr val="bg1">
                      <a:lumMod val="65000"/>
                    </a:schemeClr>
                  </a:solidFill>
                  <a:latin typeface="MetaCorrespondence" pitchFamily="34" charset="0"/>
                  <a:ea typeface="Meiryo" pitchFamily="34" charset="-128"/>
                  <a:cs typeface="Meiryo" pitchFamily="34" charset="-128"/>
                </a:rPr>
                <a:t>level</a:t>
              </a:r>
              <a:endParaRPr lang="de-DE" sz="1400" dirty="0" smtClean="0">
                <a:solidFill>
                  <a:schemeClr val="bg1">
                    <a:lumMod val="65000"/>
                  </a:schemeClr>
                </a:solidFill>
                <a:latin typeface="MetaCorrespondence" pitchFamily="34" charset="0"/>
                <a:ea typeface="Meiryo" pitchFamily="34" charset="-128"/>
                <a:cs typeface="Meiryo" pitchFamily="34" charset="-128"/>
              </a:endParaRPr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4038095" y="1403893"/>
              <a:ext cx="2046073" cy="851791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3B7A96"/>
                  </a:solidFill>
                </a:rPr>
                <a:t>Educational </a:t>
              </a:r>
              <a:r>
                <a:rPr lang="de-DE" sz="1600" b="1" dirty="0" err="1" smtClean="0">
                  <a:solidFill>
                    <a:srgbClr val="3B7A96"/>
                  </a:solidFill>
                </a:rPr>
                <a:t>practice</a:t>
              </a:r>
              <a:endParaRPr lang="de-DE" sz="1600" b="1" dirty="0">
                <a:solidFill>
                  <a:srgbClr val="3B7A96"/>
                </a:solidFill>
              </a:endParaRP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2267744" y="6233537"/>
            <a:ext cx="19094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Sylvia Ruge</a:t>
            </a:r>
          </a:p>
          <a:p>
            <a:pPr algn="ctr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rogramm Manager &amp;</a:t>
            </a:r>
          </a:p>
          <a:p>
            <a:pPr algn="ctr"/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DKJS regional </a:t>
            </a:r>
            <a:r>
              <a:rPr lang="de-DE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624309" y="2780928"/>
            <a:ext cx="280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Project work with parents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as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partners for education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017078" y="2204864"/>
            <a:ext cx="4023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Group work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addiction, violence, bullying prevention)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961003" y="1772816"/>
            <a:ext cx="2135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Case </a:t>
            </a:r>
            <a:r>
              <a:rPr lang="de-DE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management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742796" y="3429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Educational planning for </a:t>
            </a:r>
            <a:b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target-oriented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and effective learning 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191814" y="4077072"/>
            <a:ext cx="3673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Project work with parents, experiential learning,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real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participation,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student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council etc.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990001" y="0"/>
            <a:ext cx="4230071" cy="635670"/>
          </a:xfrm>
          <a:solidFill>
            <a:schemeClr val="accent1"/>
          </a:solidFill>
        </p:spPr>
        <p:txBody>
          <a:bodyPr anchor="ctr" anchorCtr="0"/>
          <a:lstStyle/>
          <a:p>
            <a:pPr algn="ctr"/>
            <a:r>
              <a:rPr lang="de-DE" sz="3200" dirty="0" err="1" smtClean="0"/>
              <a:t>Strategies</a:t>
            </a:r>
            <a:r>
              <a:rPr lang="de-DE" sz="3200" dirty="0" smtClean="0"/>
              <a:t> &amp; </a:t>
            </a:r>
            <a:r>
              <a:rPr lang="de-DE" sz="3200" dirty="0" err="1" smtClean="0"/>
              <a:t>practice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6288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MetaCorrespondence "/>
        <a:ea typeface=""/>
        <a:cs typeface=""/>
      </a:majorFont>
      <a:minorFont>
        <a:latin typeface="MetaCorrespondence 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761</Words>
  <Application>Microsoft Office PowerPoint</Application>
  <PresentationFormat>Bildschirmpräsentation (4:3)</PresentationFormat>
  <Paragraphs>147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Leere Präsentation</vt:lpstr>
      <vt:lpstr>PowerPoint-Präsentation</vt:lpstr>
      <vt:lpstr>Outline</vt:lpstr>
      <vt:lpstr>Saxony-Anhalt</vt:lpstr>
      <vt:lpstr>Aim of the program (2009 – 2014)      -  </vt:lpstr>
      <vt:lpstr>Structure</vt:lpstr>
      <vt:lpstr>Results</vt:lpstr>
      <vt:lpstr>Findings</vt:lpstr>
      <vt:lpstr>FUNDAMENTAL PREMISE</vt:lpstr>
      <vt:lpstr>Strategies &amp; practice</vt:lpstr>
      <vt:lpstr>Strategies &amp; practice</vt:lpstr>
      <vt:lpstr>Strategies &amp; practice</vt:lpstr>
      <vt:lpstr>Prospect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Sylvia Ruge</dc:creator>
  <cp:lastModifiedBy>Sylvia Ruge</cp:lastModifiedBy>
  <cp:revision>87</cp:revision>
  <dcterms:created xsi:type="dcterms:W3CDTF">2014-10-15T14:47:46Z</dcterms:created>
  <dcterms:modified xsi:type="dcterms:W3CDTF">2015-05-05T15:03:36Z</dcterms:modified>
</cp:coreProperties>
</file>