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9" r:id="rId3"/>
    <p:sldId id="310" r:id="rId4"/>
    <p:sldId id="258" r:id="rId5"/>
    <p:sldId id="342" r:id="rId6"/>
    <p:sldId id="343" r:id="rId7"/>
    <p:sldId id="259" r:id="rId8"/>
    <p:sldId id="328" r:id="rId9"/>
    <p:sldId id="320" r:id="rId10"/>
    <p:sldId id="315" r:id="rId11"/>
    <p:sldId id="326" r:id="rId12"/>
    <p:sldId id="316" r:id="rId13"/>
    <p:sldId id="327" r:id="rId14"/>
    <p:sldId id="329" r:id="rId15"/>
    <p:sldId id="325" r:id="rId16"/>
    <p:sldId id="330" r:id="rId17"/>
    <p:sldId id="321" r:id="rId18"/>
    <p:sldId id="322" r:id="rId19"/>
    <p:sldId id="323" r:id="rId20"/>
    <p:sldId id="324" r:id="rId21"/>
    <p:sldId id="333" r:id="rId22"/>
    <p:sldId id="334" r:id="rId23"/>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66"/>
  </p:normalViewPr>
  <p:slideViewPr>
    <p:cSldViewPr snapToGrid="0" snapToObjects="1">
      <p:cViewPr>
        <p:scale>
          <a:sx n="100" d="100"/>
          <a:sy n="100" d="100"/>
        </p:scale>
        <p:origin x="20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86252723"/>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741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1741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F4A1F5-5CDB-AD4D-A91C-D23EDCAA856F}" type="slidenum">
              <a:rPr lang="en-GB" sz="1200"/>
              <a:pPr eaLnBrk="1" hangingPunct="1"/>
              <a:t>2</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baseline="0" dirty="0" smtClean="0">
                <a:latin typeface="Calibri" charset="0"/>
              </a:rPr>
              <a:t>2 sites per country except Germany</a:t>
            </a:r>
          </a:p>
          <a:p>
            <a:pPr marL="171450" indent="-171450" eaLnBrk="1" hangingPunct="1">
              <a:spcBef>
                <a:spcPct val="0"/>
              </a:spcBef>
              <a:buFontTx/>
              <a:buChar char="•"/>
            </a:pPr>
            <a:r>
              <a:rPr lang="en-GB" baseline="0" dirty="0" smtClean="0">
                <a:latin typeface="Calibri" charset="0"/>
              </a:rPr>
              <a:t>Factors associated with radicalisation vary between country:  economic, ethnic, local supply and demand factors</a:t>
            </a:r>
          </a:p>
          <a:p>
            <a:pPr marL="171450" indent="-171450" eaLnBrk="1" hangingPunct="1">
              <a:spcBef>
                <a:spcPct val="0"/>
              </a:spcBef>
              <a:buFontTx/>
              <a:buChar char="•"/>
            </a:pPr>
            <a:r>
              <a:rPr lang="en-GB" baseline="0" dirty="0" smtClean="0">
                <a:latin typeface="Calibri" charset="0"/>
              </a:rPr>
              <a:t>Targets: questionnaire survey: 600 per location</a:t>
            </a:r>
          </a:p>
          <a:p>
            <a:pPr marL="171450" indent="-171450" eaLnBrk="1" hangingPunct="1">
              <a:spcBef>
                <a:spcPct val="0"/>
              </a:spcBef>
              <a:buFontTx/>
              <a:buChar char="•"/>
            </a:pPr>
            <a:r>
              <a:rPr lang="en-GB" baseline="0" dirty="0" smtClean="0">
                <a:latin typeface="Calibri" charset="0"/>
              </a:rPr>
              <a:t>Interviews: 30 per location</a:t>
            </a:r>
          </a:p>
          <a:p>
            <a:pPr marL="171450" indent="-171450" eaLnBrk="1" hangingPunct="1">
              <a:spcBef>
                <a:spcPct val="0"/>
              </a:spcBef>
              <a:buFontTx/>
              <a:buChar char="•"/>
            </a:pPr>
            <a:r>
              <a:rPr lang="en-GB" baseline="0" dirty="0" smtClean="0">
                <a:latin typeface="Calibri" charset="0"/>
              </a:rPr>
              <a:t>Ethnographic clusters:</a:t>
            </a:r>
          </a:p>
          <a:p>
            <a:pPr marL="628650" lvl="1" indent="-171450" eaLnBrk="1" hangingPunct="1">
              <a:spcBef>
                <a:spcPct val="0"/>
              </a:spcBef>
              <a:buFontTx/>
              <a:buChar char="•"/>
            </a:pPr>
            <a:r>
              <a:rPr lang="en-GB" baseline="0" dirty="0" smtClean="0">
                <a:latin typeface="Calibri" charset="0"/>
              </a:rPr>
              <a:t>1. radical right and patriotic movements</a:t>
            </a:r>
          </a:p>
          <a:p>
            <a:pPr marL="628650" lvl="1" indent="-171450" eaLnBrk="1" hangingPunct="1">
              <a:spcBef>
                <a:spcPct val="0"/>
              </a:spcBef>
              <a:buFontTx/>
              <a:buChar char="•"/>
            </a:pPr>
            <a:r>
              <a:rPr lang="en-GB" baseline="0" dirty="0" smtClean="0">
                <a:latin typeface="Calibri" charset="0"/>
              </a:rPr>
              <a:t>2. anti-capitalist / anti racist / anti fascist movements</a:t>
            </a:r>
          </a:p>
          <a:p>
            <a:pPr marL="628650" lvl="1" indent="-171450" eaLnBrk="1" hangingPunct="1">
              <a:spcBef>
                <a:spcPct val="0"/>
              </a:spcBef>
              <a:buFontTx/>
              <a:buChar char="•"/>
            </a:pPr>
            <a:r>
              <a:rPr lang="en-GB" baseline="0" dirty="0" smtClean="0">
                <a:latin typeface="Calibri" charset="0"/>
              </a:rPr>
              <a:t>3. anti austerity (occupy) movements</a:t>
            </a:r>
          </a:p>
          <a:p>
            <a:pPr marL="628650" lvl="1" indent="-171450" eaLnBrk="1" hangingPunct="1">
              <a:spcBef>
                <a:spcPct val="0"/>
              </a:spcBef>
              <a:buFontTx/>
              <a:buChar char="•"/>
            </a:pPr>
            <a:r>
              <a:rPr lang="en-GB" baseline="0" dirty="0" smtClean="0">
                <a:latin typeface="Calibri" charset="0"/>
              </a:rPr>
              <a:t>4. gender and minority rights movements</a:t>
            </a:r>
          </a:p>
          <a:p>
            <a:pPr marL="628650" lvl="1" indent="-171450" eaLnBrk="1" hangingPunct="1">
              <a:spcBef>
                <a:spcPct val="0"/>
              </a:spcBef>
              <a:buFontTx/>
              <a:buChar char="•"/>
            </a:pPr>
            <a:r>
              <a:rPr lang="en-GB" baseline="0" dirty="0" smtClean="0">
                <a:latin typeface="Calibri" charset="0"/>
              </a:rPr>
              <a:t>5. Youth sections of political, labour and state sponsored organisations</a:t>
            </a:r>
          </a:p>
          <a:p>
            <a:pPr marL="628650" lvl="1" indent="-171450" eaLnBrk="1" hangingPunct="1">
              <a:spcBef>
                <a:spcPct val="0"/>
              </a:spcBef>
              <a:buFontTx/>
              <a:buChar char="•"/>
            </a:pPr>
            <a:r>
              <a:rPr lang="en-GB" baseline="0" dirty="0" smtClean="0">
                <a:latin typeface="Calibri" charset="0"/>
              </a:rPr>
              <a:t>6. faith based organisations</a:t>
            </a:r>
          </a:p>
          <a:p>
            <a:pPr marL="628650" lvl="1" indent="-171450" eaLnBrk="1" hangingPunct="1">
              <a:spcBef>
                <a:spcPct val="0"/>
              </a:spcBef>
              <a:buFontTx/>
              <a:buChar char="•"/>
            </a:pPr>
            <a:endParaRPr lang="en-GB" baseline="0" dirty="0" smtClean="0">
              <a:latin typeface="Calibri" charset="0"/>
            </a:endParaRPr>
          </a:p>
          <a:p>
            <a:pPr marL="171450" indent="-171450" eaLnBrk="1" hangingPunct="1">
              <a:spcBef>
                <a:spcPct val="0"/>
              </a:spcBef>
              <a:buFontTx/>
              <a:buChar char="•"/>
            </a:pPr>
            <a:endParaRPr lang="en-GB" baseline="0" dirty="0" smtClean="0">
              <a:latin typeface="Calibri" charset="0"/>
            </a:endParaRPr>
          </a:p>
          <a:p>
            <a:pPr marL="171450" indent="-171450" eaLnBrk="1" hangingPunct="1">
              <a:spcBef>
                <a:spcPct val="0"/>
              </a:spcBef>
              <a:buFontTx/>
              <a:buChar char="•"/>
            </a:pPr>
            <a:endParaRPr lang="en-GB" baseline="0" dirty="0" smtClean="0">
              <a:latin typeface="Calibri" charset="0"/>
            </a:endParaRPr>
          </a:p>
          <a:p>
            <a:pPr marL="171450" indent="-171450" eaLnBrk="1" hangingPunct="1">
              <a:spcBef>
                <a:spcPct val="0"/>
              </a:spcBef>
              <a:buFontTx/>
              <a:buChar char="•"/>
            </a:pPr>
            <a:endParaRPr lang="en-GB" dirty="0">
              <a:latin typeface="Calibri" charset="0"/>
            </a:endParaRPr>
          </a:p>
        </p:txBody>
      </p:sp>
      <p:sp>
        <p:nvSpPr>
          <p:cNvPr id="19459"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DFF0FA-C6FF-8C4C-82A7-0AD825894FDA}" type="slidenum">
              <a:rPr lang="en-GB" sz="1200"/>
              <a:pPr eaLnBrk="1" hangingPunct="1"/>
              <a:t>3</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Voting levels were high among our respondents.</a:t>
            </a:r>
          </a:p>
          <a:p>
            <a:endParaRPr lang="en-GB" dirty="0" smtClean="0"/>
          </a:p>
          <a:p>
            <a:r>
              <a:rPr lang="en-GB" dirty="0" smtClean="0"/>
              <a:t>Of those eligible but who</a:t>
            </a:r>
            <a:r>
              <a:rPr lang="en-GB" baseline="0" dirty="0" smtClean="0"/>
              <a:t> did not vote, the largest single group would have but could not.  The majority of these were young women.</a:t>
            </a:r>
          </a:p>
          <a:p>
            <a:endParaRPr lang="en-GB" baseline="0" dirty="0" smtClean="0"/>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19C419-1D94-4E52-9602-A44F18C3DEF0}" type="slidenum">
              <a:rPr lang="en-GB" smtClean="0"/>
              <a:t>8</a:t>
            </a:fld>
            <a:endParaRPr lang="en-GB"/>
          </a:p>
        </p:txBody>
      </p:sp>
    </p:spTree>
    <p:extLst>
      <p:ext uri="{BB962C8B-B14F-4D97-AF65-F5344CB8AC3E}">
        <p14:creationId xmlns:p14="http://schemas.microsoft.com/office/powerpoint/2010/main" val="381360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Levels of voting</a:t>
            </a:r>
            <a:r>
              <a:rPr lang="en-GB" baseline="0" dirty="0" smtClean="0"/>
              <a:t> appear to have a strong regional pattern.  </a:t>
            </a:r>
          </a:p>
          <a:p>
            <a:endParaRPr lang="en-GB" baseline="0" dirty="0" smtClean="0"/>
          </a:p>
          <a:p>
            <a:r>
              <a:rPr lang="en-GB" baseline="0" dirty="0" smtClean="0"/>
              <a:t>Perhaps of interest here is the particularly low levels in the UK locations.</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19C419-1D94-4E52-9602-A44F18C3DEF0}" type="slidenum">
              <a:rPr lang="en-GB" smtClean="0"/>
              <a:t>9</a:t>
            </a:fld>
            <a:endParaRPr lang="en-GB"/>
          </a:p>
        </p:txBody>
      </p:sp>
    </p:spTree>
    <p:extLst>
      <p:ext uri="{BB962C8B-B14F-4D97-AF65-F5344CB8AC3E}">
        <p14:creationId xmlns:p14="http://schemas.microsoft.com/office/powerpoint/2010/main" val="280328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levels are very low,</a:t>
            </a:r>
            <a:r>
              <a:rPr lang="en-GB" baseline="0" dirty="0" smtClean="0"/>
              <a:t> differences between countries should not be exaggerated </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19C419-1D94-4E52-9602-A44F18C3DEF0}" type="slidenum">
              <a:rPr lang="en-GB" smtClean="0"/>
              <a:t>11</a:t>
            </a:fld>
            <a:endParaRPr lang="en-GB"/>
          </a:p>
        </p:txBody>
      </p:sp>
    </p:spTree>
    <p:extLst>
      <p:ext uri="{BB962C8B-B14F-4D97-AF65-F5344CB8AC3E}">
        <p14:creationId xmlns:p14="http://schemas.microsoft.com/office/powerpoint/2010/main" val="21315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a:t>
            </a:r>
            <a:r>
              <a:rPr lang="en-GB" baseline="0" dirty="0" smtClean="0"/>
              <a:t> it is not a surprise that Spain and Greece are high here, perhaps one would expect Portugal to have similar values.  The quote from Portugal, perhaps, shows a belief that protest actions are not regarded as effective.</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19C419-1D94-4E52-9602-A44F18C3DEF0}" type="slidenum">
              <a:rPr lang="en-GB" smtClean="0"/>
              <a:t>13</a:t>
            </a:fld>
            <a:endParaRPr lang="en-GB"/>
          </a:p>
        </p:txBody>
      </p:sp>
    </p:spTree>
    <p:extLst>
      <p:ext uri="{BB962C8B-B14F-4D97-AF65-F5344CB8AC3E}">
        <p14:creationId xmlns:p14="http://schemas.microsoft.com/office/powerpoint/2010/main" val="344944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Those with highest trust tend to be younger, female , from higher class</a:t>
            </a:r>
          </a:p>
          <a:p>
            <a:endParaRPr lang="en-GB" dirty="0" smtClean="0"/>
          </a:p>
          <a:p>
            <a:r>
              <a:rPr lang="en-GB" dirty="0" smtClean="0"/>
              <a:t>Those most satisfied with democracy are younger, female, from a minority and from a lower class</a:t>
            </a:r>
          </a:p>
          <a:p>
            <a:endParaRPr lang="en-GB" dirty="0" smtClean="0"/>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19C419-1D94-4E52-9602-A44F18C3DEF0}" type="slidenum">
              <a:rPr lang="en-GB" smtClean="0"/>
              <a:t>15</a:t>
            </a:fld>
            <a:endParaRPr lang="en-GB"/>
          </a:p>
        </p:txBody>
      </p:sp>
    </p:spTree>
    <p:extLst>
      <p:ext uri="{BB962C8B-B14F-4D97-AF65-F5344CB8AC3E}">
        <p14:creationId xmlns:p14="http://schemas.microsoft.com/office/powerpoint/2010/main" val="39262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a:spLocks noGrp="1"/>
          </p:cNvSpPr>
          <p:nvPr>
            <p:ph type="title"/>
          </p:nvPr>
        </p:nvSpPr>
        <p:spPr>
          <a:xfrm>
            <a:off x="611560" y="1849536"/>
            <a:ext cx="7772401" cy="2036665"/>
          </a:xfrm>
          <a:prstGeom prst="rect">
            <a:avLst/>
          </a:prstGeom>
          <a:noFill/>
        </p:spPr>
        <p:txBody>
          <a:bodyPr/>
          <a:lstStyle>
            <a:lvl1pPr>
              <a:defRPr b="1">
                <a:solidFill>
                  <a:srgbClr val="808080"/>
                </a:solidFill>
              </a:defRPr>
            </a:lvl1pPr>
          </a:lstStyle>
          <a:p>
            <a:pPr lvl="0">
              <a:defRPr sz="1800" b="0">
                <a:solidFill>
                  <a:srgbClr val="000000"/>
                </a:solidFill>
              </a:defRPr>
            </a:pPr>
            <a:r>
              <a:rPr sz="4400" b="1">
                <a:solidFill>
                  <a:srgbClr val="808080"/>
                </a:solidFill>
              </a:rPr>
              <a:t>Click to edit Master title style</a:t>
            </a:r>
          </a:p>
        </p:txBody>
      </p:sp>
      <p:sp>
        <p:nvSpPr>
          <p:cNvPr id="9" name="Shape 9"/>
          <p:cNvSpPr>
            <a:spLocks noGrp="1"/>
          </p:cNvSpPr>
          <p:nvPr>
            <p:ph type="body" idx="1"/>
          </p:nvPr>
        </p:nvSpPr>
        <p:spPr>
          <a:xfrm>
            <a:off x="1371600" y="3886200"/>
            <a:ext cx="6400800" cy="2971800"/>
          </a:xfrm>
          <a:prstGeom prst="rect">
            <a:avLst/>
          </a:prstGeom>
          <a:noFill/>
        </p:spPr>
        <p:txBody>
          <a:bodyPr/>
          <a:lstStyle>
            <a:lvl1pPr marL="0" indent="0" algn="ctr">
              <a:buSzTx/>
              <a:buFontTx/>
              <a:buNone/>
              <a:defRPr>
                <a:solidFill>
                  <a:srgbClr val="4A945C"/>
                </a:solidFill>
              </a:defRPr>
            </a:lvl1pPr>
          </a:lstStyle>
          <a:p>
            <a:pPr lvl="0">
              <a:defRPr sz="1800">
                <a:solidFill>
                  <a:srgbClr val="000000"/>
                </a:solidFill>
              </a:defRPr>
            </a:pPr>
            <a:r>
              <a:rPr sz="3200">
                <a:solidFill>
                  <a:srgbClr val="4A945C"/>
                </a:solidFill>
              </a:rPr>
              <a:t>Click to edit Master subtitle style</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FC709D-DF58-E349-B104-1A2B7C428285}" type="datetime1">
              <a:rPr lang="en-GB" smtClean="0"/>
              <a:t>03/05/2019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85CA50F8-7C71-4D88-BC76-1B1AD120619B}" type="slidenum">
              <a:rPr lang="en-GB" smtClean="0"/>
              <a:t>‹#›</a:t>
            </a:fld>
            <a:endParaRPr lang="en-GB"/>
          </a:p>
        </p:txBody>
      </p:sp>
    </p:spTree>
    <p:extLst>
      <p:ext uri="{BB962C8B-B14F-4D97-AF65-F5344CB8AC3E}">
        <p14:creationId xmlns:p14="http://schemas.microsoft.com/office/powerpoint/2010/main" val="141123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13" name="Shape 13"/>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6" name="Shape 16"/>
          <p:cNvSpPr>
            <a:spLocks noGrp="1"/>
          </p:cNvSpPr>
          <p:nvPr>
            <p:ph type="title"/>
          </p:nvPr>
        </p:nvSpPr>
        <p:spPr>
          <a:xfrm>
            <a:off x="722312" y="4406900"/>
            <a:ext cx="7772401" cy="1362075"/>
          </a:xfrm>
          <a:prstGeom prst="rect">
            <a:avLst/>
          </a:prstGeom>
          <a:noFill/>
        </p:spPr>
        <p:txBody>
          <a:bodyPr anchor="t"/>
          <a:lstStyle>
            <a:lvl1pPr algn="l">
              <a:defRPr sz="4000" b="1" cap="all">
                <a:solidFill>
                  <a:srgbClr val="808080"/>
                </a:solidFill>
              </a:defRPr>
            </a:lvl1pPr>
          </a:lstStyle>
          <a:p>
            <a:pPr lvl="0">
              <a:defRPr sz="1800" b="0" cap="none">
                <a:solidFill>
                  <a:srgbClr val="000000"/>
                </a:solidFill>
              </a:defRPr>
            </a:pPr>
            <a:r>
              <a:rPr sz="4000" b="1" cap="all">
                <a:solidFill>
                  <a:srgbClr val="808080"/>
                </a:solidFill>
              </a:rPr>
              <a:t>Click to edit Master title style</a:t>
            </a:r>
          </a:p>
        </p:txBody>
      </p:sp>
      <p:sp>
        <p:nvSpPr>
          <p:cNvPr id="17" name="Shape 17"/>
          <p:cNvSpPr>
            <a:spLocks noGrp="1"/>
          </p:cNvSpPr>
          <p:nvPr>
            <p:ph type="body" idx="1"/>
          </p:nvPr>
        </p:nvSpPr>
        <p:spPr>
          <a:xfrm>
            <a:off x="722312" y="2906713"/>
            <a:ext cx="7772401" cy="1500188"/>
          </a:xfrm>
          <a:prstGeom prst="rect">
            <a:avLst/>
          </a:prstGeom>
          <a:noFill/>
        </p:spPr>
        <p:txBody>
          <a:bodyPr anchor="b"/>
          <a:lstStyle>
            <a:lvl1pPr marL="0" indent="0">
              <a:spcBef>
                <a:spcPts val="400"/>
              </a:spcBef>
              <a:buSzTx/>
              <a:buFontTx/>
              <a:buNone/>
              <a:defRPr sz="2000">
                <a:solidFill>
                  <a:srgbClr val="6CB094"/>
                </a:solidFill>
              </a:defRPr>
            </a:lvl1pPr>
          </a:lstStyle>
          <a:p>
            <a:pPr lvl="0">
              <a:defRPr sz="1800">
                <a:solidFill>
                  <a:srgbClr val="000000"/>
                </a:solidFill>
              </a:defRPr>
            </a:pPr>
            <a:r>
              <a:rPr sz="2000">
                <a:solidFill>
                  <a:srgbClr val="6CB094"/>
                </a:solidFill>
              </a:rPr>
              <a:t>Click to edit Master text styles</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0" name="Shape 20"/>
          <p:cNvSpPr>
            <a:spLocks noGrp="1"/>
          </p:cNvSpPr>
          <p:nvPr>
            <p:ph type="title"/>
          </p:nvPr>
        </p:nvSpPr>
        <p:spPr>
          <a:xfrm>
            <a:off x="457200" y="63475"/>
            <a:ext cx="8229600" cy="1565326"/>
          </a:xfrm>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21" name="Shape 21"/>
          <p:cNvSpPr>
            <a:spLocks noGrp="1"/>
          </p:cNvSpPr>
          <p:nvPr>
            <p:ph type="body" idx="1"/>
          </p:nvPr>
        </p:nvSpPr>
        <p:spPr>
          <a:xfrm>
            <a:off x="395536" y="1628799"/>
            <a:ext cx="4038601" cy="5229202"/>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solidFill>
                  <a:srgbClr val="000000"/>
                </a:solidFill>
              </a:defRPr>
            </a:pPr>
            <a:r>
              <a:rPr sz="2000" b="1">
                <a:solidFill>
                  <a:srgbClr val="FFFFFF"/>
                </a:solidFill>
              </a:rPr>
              <a:t>Click to edit Master title style</a:t>
            </a:r>
          </a:p>
        </p:txBody>
      </p:sp>
      <p:sp>
        <p:nvSpPr>
          <p:cNvPr id="34" name="Shape 34"/>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7" name="Shape 37"/>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solidFill>
                  <a:srgbClr val="000000"/>
                </a:solidFill>
              </a:defRPr>
            </a:pPr>
            <a:r>
              <a:rPr sz="2000" b="1">
                <a:solidFill>
                  <a:srgbClr val="FFFFFF"/>
                </a:solidFill>
              </a:rPr>
              <a:t>Click to edit Master title style</a:t>
            </a:r>
          </a:p>
        </p:txBody>
      </p:sp>
      <p:sp>
        <p:nvSpPr>
          <p:cNvPr id="38" name="Shape 38"/>
          <p:cNvSpPr>
            <a:spLocks noGrp="1"/>
          </p:cNvSpPr>
          <p:nvPr>
            <p:ph type="body" idx="1"/>
          </p:nvPr>
        </p:nvSpPr>
        <p:spPr>
          <a:xfrm>
            <a:off x="1792288" y="5367337"/>
            <a:ext cx="5486401" cy="58194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42" name="Shape 42"/>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5" name="Shape 45"/>
          <p:cNvSpPr>
            <a:spLocks noGrp="1"/>
          </p:cNvSpPr>
          <p:nvPr>
            <p:ph type="title"/>
          </p:nvPr>
        </p:nvSpPr>
        <p:spPr>
          <a:xfrm>
            <a:off x="6629400" y="0"/>
            <a:ext cx="2057400" cy="6151912"/>
          </a:xfrm>
          <a:prstGeom prst="rect">
            <a:avLst/>
          </a:prstGeom>
        </p:spPr>
        <p:txBody>
          <a:bodyPr/>
          <a:lstStyle/>
          <a:p>
            <a:pPr lvl="0">
              <a:defRPr sz="1800">
                <a:solidFill>
                  <a:srgbClr val="000000"/>
                </a:solidFill>
              </a:defRPr>
            </a:pPr>
            <a:r>
              <a:rPr sz="4400">
                <a:solidFill>
                  <a:srgbClr val="FFFFFF"/>
                </a:solidFill>
              </a:rPr>
              <a:t>Click to edit Master title style</a:t>
            </a:r>
          </a:p>
        </p:txBody>
      </p:sp>
      <p:sp>
        <p:nvSpPr>
          <p:cNvPr id="46" name="Shape 46"/>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419474" y="5623877"/>
            <a:ext cx="2824165" cy="17348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endParaRPr sz="4000">
              <a:latin typeface="Chiller"/>
              <a:ea typeface="Chiller"/>
              <a:cs typeface="Chiller"/>
              <a:sym typeface="Chiller"/>
            </a:endParaRPr>
          </a:p>
          <a:p>
            <a:pPr lvl="0"/>
            <a:r>
              <a:rPr sz="4000">
                <a:latin typeface="Chiller"/>
                <a:ea typeface="Chiller"/>
                <a:cs typeface="Chiller"/>
                <a:sym typeface="Chiller"/>
              </a:rPr>
              <a:t>  </a:t>
            </a:r>
          </a:p>
        </p:txBody>
      </p:sp>
      <p:sp>
        <p:nvSpPr>
          <p:cNvPr id="3" name="Shape 3"/>
          <p:cNvSpPr/>
          <p:nvPr/>
        </p:nvSpPr>
        <p:spPr>
          <a:xfrm>
            <a:off x="3419474" y="5623877"/>
            <a:ext cx="2824165" cy="17348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endParaRPr sz="4000">
              <a:latin typeface="Chiller"/>
              <a:ea typeface="Chiller"/>
              <a:cs typeface="Chiller"/>
              <a:sym typeface="Chiller"/>
            </a:endParaRPr>
          </a:p>
          <a:p>
            <a:pPr lvl="0"/>
            <a:r>
              <a:rPr sz="4000">
                <a:latin typeface="Chiller"/>
                <a:ea typeface="Chiller"/>
                <a:cs typeface="Chiller"/>
                <a:sym typeface="Chiller"/>
              </a:rPr>
              <a:t>  </a:t>
            </a:r>
          </a:p>
        </p:txBody>
      </p:sp>
      <p:sp>
        <p:nvSpPr>
          <p:cNvPr id="4" name="Shape 4"/>
          <p:cNvSpPr>
            <a:spLocks noGrp="1"/>
          </p:cNvSpPr>
          <p:nvPr>
            <p:ph type="title"/>
          </p:nvPr>
        </p:nvSpPr>
        <p:spPr>
          <a:xfrm>
            <a:off x="457200" y="92076"/>
            <a:ext cx="8229600" cy="1508125"/>
          </a:xfrm>
          <a:prstGeom prst="rect">
            <a:avLst/>
          </a:prstGeom>
          <a:solidFill>
            <a:srgbClr val="67B5A6"/>
          </a:solidFill>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4400">
                <a:solidFill>
                  <a:srgbClr val="FFFFFF"/>
                </a:solidFill>
              </a:rPr>
              <a:t>Click to edit Master title style</a:t>
            </a:r>
          </a:p>
        </p:txBody>
      </p:sp>
      <p:sp>
        <p:nvSpPr>
          <p:cNvPr id="5" name="Shape 5"/>
          <p:cNvSpPr>
            <a:spLocks noGrp="1"/>
          </p:cNvSpPr>
          <p:nvPr>
            <p:ph type="body" idx="1"/>
          </p:nvPr>
        </p:nvSpPr>
        <p:spPr>
          <a:xfrm>
            <a:off x="468312" y="1600200"/>
            <a:ext cx="8218488" cy="5257800"/>
          </a:xfrm>
          <a:prstGeom prst="rect">
            <a:avLst/>
          </a:prstGeom>
          <a:solidFill>
            <a:srgbClr val="AFD1C4"/>
          </a:solidFill>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6" name="Shape 6"/>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2" r:id="rId10"/>
  </p:sldLayoutIdLst>
  <p:transition spd="med"/>
  <p:txStyles>
    <p:titleStyle>
      <a:lvl1pPr algn="ctr">
        <a:defRPr sz="4400">
          <a:solidFill>
            <a:srgbClr val="FFFFFF"/>
          </a:solidFill>
          <a:latin typeface="Calibri"/>
          <a:ea typeface="Calibri"/>
          <a:cs typeface="Calibri"/>
          <a:sym typeface="Calibri"/>
        </a:defRPr>
      </a:lvl1pPr>
      <a:lvl2pPr algn="ctr">
        <a:defRPr sz="4400">
          <a:solidFill>
            <a:srgbClr val="FFFFFF"/>
          </a:solidFill>
          <a:latin typeface="Calibri"/>
          <a:ea typeface="Calibri"/>
          <a:cs typeface="Calibri"/>
          <a:sym typeface="Calibri"/>
        </a:defRPr>
      </a:lvl2pPr>
      <a:lvl3pPr algn="ctr">
        <a:defRPr sz="4400">
          <a:solidFill>
            <a:srgbClr val="FFFFFF"/>
          </a:solidFill>
          <a:latin typeface="Calibri"/>
          <a:ea typeface="Calibri"/>
          <a:cs typeface="Calibri"/>
          <a:sym typeface="Calibri"/>
        </a:defRPr>
      </a:lvl3pPr>
      <a:lvl4pPr algn="ctr">
        <a:defRPr sz="4400">
          <a:solidFill>
            <a:srgbClr val="FFFFFF"/>
          </a:solidFill>
          <a:latin typeface="Calibri"/>
          <a:ea typeface="Calibri"/>
          <a:cs typeface="Calibri"/>
          <a:sym typeface="Calibri"/>
        </a:defRPr>
      </a:lvl4pPr>
      <a:lvl5pPr algn="ctr">
        <a:defRPr sz="4400">
          <a:solidFill>
            <a:srgbClr val="FFFFFF"/>
          </a:solidFill>
          <a:latin typeface="Calibri"/>
          <a:ea typeface="Calibri"/>
          <a:cs typeface="Calibri"/>
          <a:sym typeface="Calibri"/>
        </a:defRPr>
      </a:lvl5pPr>
      <a:lvl6pPr indent="457200" algn="ctr">
        <a:defRPr sz="4400">
          <a:solidFill>
            <a:srgbClr val="FFFFFF"/>
          </a:solidFill>
          <a:latin typeface="Calibri"/>
          <a:ea typeface="Calibri"/>
          <a:cs typeface="Calibri"/>
          <a:sym typeface="Calibri"/>
        </a:defRPr>
      </a:lvl6pPr>
      <a:lvl7pPr indent="914400" algn="ctr">
        <a:defRPr sz="4400">
          <a:solidFill>
            <a:srgbClr val="FFFFFF"/>
          </a:solidFill>
          <a:latin typeface="Calibri"/>
          <a:ea typeface="Calibri"/>
          <a:cs typeface="Calibri"/>
          <a:sym typeface="Calibri"/>
        </a:defRPr>
      </a:lvl7pPr>
      <a:lvl8pPr indent="1371600" algn="ctr">
        <a:defRPr sz="4400">
          <a:solidFill>
            <a:srgbClr val="FFFFFF"/>
          </a:solidFill>
          <a:latin typeface="Calibri"/>
          <a:ea typeface="Calibri"/>
          <a:cs typeface="Calibri"/>
          <a:sym typeface="Calibri"/>
        </a:defRPr>
      </a:lvl8pPr>
      <a:lvl9pPr indent="1828800" algn="ctr">
        <a:defRPr sz="4400">
          <a:solidFill>
            <a:srgbClr val="FFFFFF"/>
          </a:solidFill>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683567" y="6263950"/>
            <a:ext cx="7776866" cy="43088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r>
              <a:rPr sz="2800" dirty="0">
                <a:latin typeface="Chiller"/>
                <a:ea typeface="Chiller"/>
                <a:cs typeface="Chiller"/>
                <a:sym typeface="Chiller"/>
              </a:rPr>
              <a:t>MYPLACE </a:t>
            </a:r>
            <a:r>
              <a:rPr lang="en-GB" sz="1600" dirty="0" smtClean="0"/>
              <a:t>was</a:t>
            </a:r>
            <a:r>
              <a:rPr sz="1600" dirty="0" smtClean="0"/>
              <a:t> </a:t>
            </a:r>
            <a:r>
              <a:rPr sz="1600" dirty="0"/>
              <a:t>funded by the European Commission grant agreement no: FP7-266831</a:t>
            </a:r>
            <a:endParaRPr sz="1600" dirty="0">
              <a:latin typeface="Chiller"/>
              <a:ea typeface="Chiller"/>
              <a:cs typeface="Chiller"/>
              <a:sym typeface="Chiller"/>
            </a:endParaRPr>
          </a:p>
        </p:txBody>
      </p:sp>
      <p:sp>
        <p:nvSpPr>
          <p:cNvPr id="57" name="Shape 57"/>
          <p:cNvSpPr>
            <a:spLocks noGrp="1"/>
          </p:cNvSpPr>
          <p:nvPr>
            <p:ph type="title"/>
          </p:nvPr>
        </p:nvSpPr>
        <p:spPr>
          <a:xfrm>
            <a:off x="272956" y="2132856"/>
            <a:ext cx="8557146" cy="1470026"/>
          </a:xfrm>
          <a:prstGeom prst="rect">
            <a:avLst/>
          </a:prstGeom>
        </p:spPr>
        <p:txBody>
          <a:bodyPr lIns="0" tIns="0" rIns="0" bIns="0">
            <a:normAutofit fontScale="90000"/>
          </a:bodyPr>
          <a:lstStyle/>
          <a:p>
            <a:r>
              <a:rPr lang="en-GB" sz="4000" dirty="0"/>
              <a:t>Young People's understandings of Contemporary Politics: Trust, Representation and Barriers to Participation</a:t>
            </a:r>
          </a:p>
        </p:txBody>
      </p:sp>
      <p:sp>
        <p:nvSpPr>
          <p:cNvPr id="58" name="Shape 58"/>
          <p:cNvSpPr>
            <a:spLocks noGrp="1"/>
          </p:cNvSpPr>
          <p:nvPr>
            <p:ph type="body" idx="1"/>
          </p:nvPr>
        </p:nvSpPr>
        <p:spPr>
          <a:xfrm>
            <a:off x="1371600" y="3886200"/>
            <a:ext cx="6400800" cy="1752600"/>
          </a:xfrm>
          <a:prstGeom prst="rect">
            <a:avLst/>
          </a:prstGeom>
        </p:spPr>
        <p:txBody>
          <a:bodyPr lIns="0" tIns="0" rIns="0" bIns="0">
            <a:normAutofit/>
          </a:bodyPr>
          <a:lstStyle/>
          <a:p>
            <a:pPr lvl="0">
              <a:defRPr sz="1800">
                <a:solidFill>
                  <a:srgbClr val="000000"/>
                </a:solidFill>
              </a:defRPr>
            </a:pPr>
            <a:endParaRPr sz="3200" dirty="0">
              <a:solidFill>
                <a:srgbClr val="4A945C"/>
              </a:solidFill>
            </a:endParaRPr>
          </a:p>
          <a:p>
            <a:pPr lvl="0">
              <a:defRPr sz="1800">
                <a:solidFill>
                  <a:srgbClr val="000000"/>
                </a:solidFill>
              </a:defRPr>
            </a:pPr>
            <a:r>
              <a:rPr sz="3200" b="1" dirty="0" smtClean="0">
                <a:solidFill>
                  <a:srgbClr val="4A945C"/>
                </a:solidFill>
              </a:rPr>
              <a:t>Gary Pollock</a:t>
            </a:r>
            <a:endParaRPr sz="3200" b="1" dirty="0">
              <a:solidFill>
                <a:srgbClr val="4A945C"/>
              </a:solidFill>
            </a:endParaRPr>
          </a:p>
        </p:txBody>
      </p:sp>
      <p:pic>
        <p:nvPicPr>
          <p:cNvPr id="59" name="image1.jpg" descr="ttp://europa.eu/about-eu/basic-information/symbols/images/flag_yellow_high.jpg"/>
          <p:cNvPicPr/>
          <p:nvPr/>
        </p:nvPicPr>
        <p:blipFill>
          <a:blip r:embed="rId2">
            <a:extLst/>
          </a:blip>
          <a:stretch>
            <a:fillRect/>
          </a:stretch>
        </p:blipFill>
        <p:spPr>
          <a:xfrm>
            <a:off x="827583" y="404664"/>
            <a:ext cx="1709422" cy="1130301"/>
          </a:xfrm>
          <a:prstGeom prst="rect">
            <a:avLst/>
          </a:prstGeom>
          <a:ln w="12700">
            <a:miter lim="400000"/>
          </a:ln>
        </p:spPr>
      </p:pic>
      <p:pic>
        <p:nvPicPr>
          <p:cNvPr id="60" name="image2.pdf"/>
          <p:cNvPicPr/>
          <p:nvPr/>
        </p:nvPicPr>
        <p:blipFill>
          <a:blip r:embed="rId3">
            <a:extLst/>
          </a:blip>
          <a:stretch>
            <a:fillRect/>
          </a:stretch>
        </p:blipFill>
        <p:spPr>
          <a:xfrm>
            <a:off x="7452320" y="332656"/>
            <a:ext cx="1137921" cy="136525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Measures of participation: Traditional Forms</a:t>
            </a:r>
            <a:endParaRPr lang="en-GB" dirty="0"/>
          </a:p>
        </p:txBody>
      </p:sp>
      <p:sp>
        <p:nvSpPr>
          <p:cNvPr id="3" name="Text Placeholder 2"/>
          <p:cNvSpPr>
            <a:spLocks noGrp="1"/>
          </p:cNvSpPr>
          <p:nvPr>
            <p:ph type="body" idx="1"/>
          </p:nvPr>
        </p:nvSpPr>
        <p:spPr/>
        <p:txBody>
          <a:bodyPr/>
          <a:lstStyle/>
          <a:p>
            <a:r>
              <a:rPr lang="en-US" dirty="0"/>
              <a:t>There are different ways of being politically active. During the last 12 months, how often have you done the following</a:t>
            </a:r>
            <a:r>
              <a:rPr lang="en-US" dirty="0" smtClean="0"/>
              <a:t>? (never</a:t>
            </a:r>
            <a:r>
              <a:rPr lang="en-US" dirty="0"/>
              <a:t>, once, twice, three times or more)</a:t>
            </a:r>
            <a:endParaRPr lang="en-GB" dirty="0"/>
          </a:p>
          <a:p>
            <a:pPr lvl="1"/>
            <a:r>
              <a:rPr lang="en-US" sz="2800" dirty="0"/>
              <a:t>Volunteered in an election campaign</a:t>
            </a:r>
            <a:endParaRPr lang="en-GB" sz="2800" dirty="0"/>
          </a:p>
          <a:p>
            <a:pPr lvl="1"/>
            <a:r>
              <a:rPr lang="en-US" sz="2800" dirty="0"/>
              <a:t>Contacted a politician or local </a:t>
            </a:r>
            <a:r>
              <a:rPr lang="en-US" sz="2800" dirty="0" err="1" smtClean="0"/>
              <a:t>councillor</a:t>
            </a:r>
            <a:r>
              <a:rPr lang="en-US" sz="2800" dirty="0" smtClean="0"/>
              <a:t> </a:t>
            </a:r>
            <a:r>
              <a:rPr lang="en-US" sz="2800" dirty="0"/>
              <a:t>(e-mail / phone / SMS / letter / fax </a:t>
            </a:r>
            <a:r>
              <a:rPr lang="en-US" sz="2800" dirty="0" err="1"/>
              <a:t>etc</a:t>
            </a:r>
            <a:r>
              <a:rPr lang="en-US" sz="2800" dirty="0"/>
              <a:t>) </a:t>
            </a:r>
            <a:endParaRPr lang="en-GB" sz="2800" dirty="0"/>
          </a:p>
          <a:p>
            <a:pPr lvl="1"/>
            <a:r>
              <a:rPr lang="en-US" sz="2800" dirty="0"/>
              <a:t>Collected signatures</a:t>
            </a:r>
            <a:endParaRPr lang="en-GB" sz="2800" dirty="0"/>
          </a:p>
          <a:p>
            <a:pPr lvl="1"/>
            <a:r>
              <a:rPr lang="en-US" sz="2800" dirty="0"/>
              <a:t>Given a political speech</a:t>
            </a:r>
            <a:endParaRPr lang="en-GB" sz="2800" dirty="0"/>
          </a:p>
          <a:p>
            <a:pPr lvl="1"/>
            <a:r>
              <a:rPr lang="en-GB" sz="2800" dirty="0"/>
              <a:t>Distributed leaflets with a political content</a:t>
            </a:r>
            <a:endParaRPr lang="en-GB" sz="2800" dirty="0" smtClean="0"/>
          </a:p>
        </p:txBody>
      </p:sp>
    </p:spTree>
    <p:extLst>
      <p:ext uri="{BB962C8B-B14F-4D97-AF65-F5344CB8AC3E}">
        <p14:creationId xmlns:p14="http://schemas.microsoft.com/office/powerpoint/2010/main" val="97780481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t>Non-electoral Participation: Traditional</a:t>
            </a:r>
            <a:endParaRPr lang="en-GB" sz="3600" b="1" dirty="0"/>
          </a:p>
        </p:txBody>
      </p:sp>
      <p:sp>
        <p:nvSpPr>
          <p:cNvPr id="5" name="Text Placeholder 4"/>
          <p:cNvSpPr>
            <a:spLocks noGrp="1"/>
          </p:cNvSpPr>
          <p:nvPr>
            <p:ph type="body" idx="1"/>
          </p:nvPr>
        </p:nvSpPr>
        <p:spPr>
          <a:xfrm>
            <a:off x="457200" y="908720"/>
            <a:ext cx="4040188" cy="639762"/>
          </a:xfrm>
        </p:spPr>
        <p:txBody>
          <a:bodyPr>
            <a:normAutofit fontScale="92500" lnSpcReduction="20000"/>
          </a:bodyPr>
          <a:lstStyle/>
          <a:p>
            <a:r>
              <a:rPr lang="en-GB" dirty="0" smtClean="0"/>
              <a:t>Q16: </a:t>
            </a:r>
            <a:r>
              <a:rPr lang="en-GB" dirty="0"/>
              <a:t>Public </a:t>
            </a:r>
            <a:r>
              <a:rPr lang="en-GB" dirty="0" smtClean="0"/>
              <a:t>Traditional </a:t>
            </a:r>
            <a:r>
              <a:rPr lang="en-GB" dirty="0"/>
              <a:t>participation</a:t>
            </a:r>
          </a:p>
        </p:txBody>
      </p:sp>
      <p:sp>
        <p:nvSpPr>
          <p:cNvPr id="6" name="Text Placeholder 5"/>
          <p:cNvSpPr>
            <a:spLocks noGrp="1"/>
          </p:cNvSpPr>
          <p:nvPr>
            <p:ph type="body" sz="quarter" idx="3"/>
          </p:nvPr>
        </p:nvSpPr>
        <p:spPr>
          <a:xfrm>
            <a:off x="4645025" y="908720"/>
            <a:ext cx="4247455" cy="936104"/>
          </a:xfrm>
        </p:spPr>
        <p:txBody>
          <a:bodyPr>
            <a:normAutofit fontScale="55000" lnSpcReduction="20000"/>
          </a:bodyPr>
          <a:lstStyle/>
          <a:p>
            <a:r>
              <a:rPr lang="fr-FR" dirty="0"/>
              <a:t>Public </a:t>
            </a:r>
            <a:r>
              <a:rPr lang="fr-FR" dirty="0" err="1"/>
              <a:t>traditional</a:t>
            </a:r>
            <a:r>
              <a:rPr lang="fr-FR" dirty="0"/>
              <a:t> </a:t>
            </a:r>
            <a:r>
              <a:rPr lang="fr-FR" dirty="0" smtClean="0"/>
              <a:t>participation (Q16_1: </a:t>
            </a:r>
            <a:r>
              <a:rPr lang="en-GB" dirty="0"/>
              <a:t>Volunteered in an election </a:t>
            </a:r>
            <a:r>
              <a:rPr lang="en-GB" dirty="0" smtClean="0"/>
              <a:t>campaign, </a:t>
            </a:r>
            <a:r>
              <a:rPr lang="fr-FR" dirty="0" smtClean="0"/>
              <a:t>Q16_2: </a:t>
            </a:r>
            <a:r>
              <a:rPr lang="en-GB" dirty="0"/>
              <a:t>Contacted a politician or local </a:t>
            </a:r>
            <a:r>
              <a:rPr lang="en-GB" dirty="0" smtClean="0"/>
              <a:t>councillor</a:t>
            </a:r>
            <a:r>
              <a:rPr lang="fr-FR" dirty="0" smtClean="0"/>
              <a:t>, Q16_5: </a:t>
            </a:r>
            <a:r>
              <a:rPr lang="en-GB" dirty="0"/>
              <a:t>Collected signatures</a:t>
            </a:r>
            <a:r>
              <a:rPr lang="fr-FR" dirty="0" smtClean="0"/>
              <a:t>, </a:t>
            </a:r>
            <a:r>
              <a:rPr lang="fr-FR" dirty="0"/>
              <a:t>Q16_6</a:t>
            </a:r>
            <a:r>
              <a:rPr lang="fr-FR" dirty="0" smtClean="0"/>
              <a:t>,: </a:t>
            </a:r>
            <a:r>
              <a:rPr lang="en-GB" dirty="0"/>
              <a:t>Given a political </a:t>
            </a:r>
            <a:r>
              <a:rPr lang="en-GB" dirty="0" smtClean="0"/>
              <a:t>speech, </a:t>
            </a:r>
            <a:r>
              <a:rPr lang="fr-FR" dirty="0" smtClean="0"/>
              <a:t> Q16_7: </a:t>
            </a:r>
            <a:r>
              <a:rPr lang="en-GB" dirty="0"/>
              <a:t>Distributed leaflets with a political content</a:t>
            </a:r>
          </a:p>
        </p:txBody>
      </p:sp>
      <p:sp>
        <p:nvSpPr>
          <p:cNvPr id="7" name="Content Placeholder 6"/>
          <p:cNvSpPr>
            <a:spLocks noGrp="1"/>
          </p:cNvSpPr>
          <p:nvPr>
            <p:ph sz="quarter" idx="4"/>
          </p:nvPr>
        </p:nvSpPr>
        <p:spPr>
          <a:xfrm>
            <a:off x="4645025" y="1988840"/>
            <a:ext cx="4041775" cy="4680520"/>
          </a:xfrm>
        </p:spPr>
        <p:txBody>
          <a:bodyPr>
            <a:normAutofit fontScale="85000" lnSpcReduction="10000"/>
          </a:bodyPr>
          <a:lstStyle/>
          <a:p>
            <a:pPr marL="0" indent="0">
              <a:buNone/>
            </a:pPr>
            <a:r>
              <a:rPr lang="en-GB" i="1" dirty="0" smtClean="0">
                <a:solidFill>
                  <a:srgbClr val="000000"/>
                </a:solidFill>
              </a:rPr>
              <a:t>Respondent</a:t>
            </a:r>
            <a:r>
              <a:rPr lang="en-GB" dirty="0" smtClean="0">
                <a:solidFill>
                  <a:srgbClr val="000000"/>
                </a:solidFill>
              </a:rPr>
              <a:t> - ‘ …  he </a:t>
            </a:r>
            <a:r>
              <a:rPr lang="en-GB" dirty="0">
                <a:solidFill>
                  <a:srgbClr val="000000"/>
                </a:solidFill>
              </a:rPr>
              <a:t>was like do you want to come and help us and stuff like that and at the beginning I said no but after then I’m like why don’t I just give it a try and see what it’s all about </a:t>
            </a:r>
            <a:endParaRPr lang="en-GB" dirty="0" smtClean="0">
              <a:solidFill>
                <a:srgbClr val="000000"/>
              </a:solidFill>
            </a:endParaRPr>
          </a:p>
          <a:p>
            <a:pPr marL="0" indent="0">
              <a:buNone/>
            </a:pPr>
            <a:r>
              <a:rPr lang="en-GB" i="1" dirty="0" smtClean="0">
                <a:solidFill>
                  <a:srgbClr val="000000"/>
                </a:solidFill>
              </a:rPr>
              <a:t>Interviewer - </a:t>
            </a:r>
            <a:r>
              <a:rPr lang="en-GB" dirty="0" smtClean="0">
                <a:solidFill>
                  <a:srgbClr val="000000"/>
                </a:solidFill>
              </a:rPr>
              <a:t> ‘and </a:t>
            </a:r>
            <a:r>
              <a:rPr lang="en-GB" dirty="0">
                <a:solidFill>
                  <a:srgbClr val="000000"/>
                </a:solidFill>
              </a:rPr>
              <a:t>you want to be part of this</a:t>
            </a:r>
            <a:r>
              <a:rPr lang="en-GB" dirty="0" smtClean="0">
                <a:solidFill>
                  <a:srgbClr val="000000"/>
                </a:solidFill>
              </a:rPr>
              <a:t>?’ </a:t>
            </a:r>
          </a:p>
          <a:p>
            <a:pPr marL="0" indent="0">
              <a:buNone/>
            </a:pPr>
            <a:r>
              <a:rPr lang="en-GB" i="1" dirty="0" smtClean="0">
                <a:solidFill>
                  <a:srgbClr val="000000"/>
                </a:solidFill>
              </a:rPr>
              <a:t>Respondent </a:t>
            </a:r>
            <a:r>
              <a:rPr lang="en-GB" dirty="0" smtClean="0">
                <a:solidFill>
                  <a:srgbClr val="000000"/>
                </a:solidFill>
              </a:rPr>
              <a:t>- ‘well</a:t>
            </a:r>
            <a:r>
              <a:rPr lang="en-GB" dirty="0">
                <a:solidFill>
                  <a:srgbClr val="000000"/>
                </a:solidFill>
              </a:rPr>
              <a:t>, not really, I am more of a strategic person, you don’t go and say oh, I don’t like that, I don’t like that, I don’t agree with that because they will never receive you in and you, you cannot modify anything if you are not in the </a:t>
            </a:r>
            <a:r>
              <a:rPr lang="en-GB" dirty="0" smtClean="0">
                <a:solidFill>
                  <a:srgbClr val="000000"/>
                </a:solidFill>
              </a:rPr>
              <a:t>system’</a:t>
            </a:r>
          </a:p>
          <a:p>
            <a:pPr marL="0" indent="0">
              <a:buNone/>
            </a:pPr>
            <a:r>
              <a:rPr lang="en-GB" dirty="0" smtClean="0">
                <a:solidFill>
                  <a:srgbClr val="000000"/>
                </a:solidFill>
              </a:rPr>
              <a:t>[Interview, UK]</a:t>
            </a:r>
            <a:endParaRPr lang="en-GB" dirty="0">
              <a:solidFill>
                <a:srgbClr val="000000"/>
              </a:solidFill>
            </a:endParaRPr>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3974255" cy="50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CA50F8-7C71-4D88-BC76-1B1AD120619B}" type="slidenum">
              <a:rPr lang="en-GB" smtClean="0"/>
              <a:t>11</a:t>
            </a:fld>
            <a:endParaRPr lang="en-GB"/>
          </a:p>
        </p:txBody>
      </p:sp>
    </p:spTree>
    <p:extLst>
      <p:ext uri="{BB962C8B-B14F-4D97-AF65-F5344CB8AC3E}">
        <p14:creationId xmlns:p14="http://schemas.microsoft.com/office/powerpoint/2010/main" val="3570968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Measures of participation: Protest Action</a:t>
            </a:r>
            <a:endParaRPr lang="en-GB" dirty="0"/>
          </a:p>
        </p:txBody>
      </p:sp>
      <p:sp>
        <p:nvSpPr>
          <p:cNvPr id="3" name="Text Placeholder 2"/>
          <p:cNvSpPr>
            <a:spLocks noGrp="1"/>
          </p:cNvSpPr>
          <p:nvPr>
            <p:ph type="body" idx="1"/>
          </p:nvPr>
        </p:nvSpPr>
        <p:spPr/>
        <p:txBody>
          <a:bodyPr/>
          <a:lstStyle/>
          <a:p>
            <a:r>
              <a:rPr lang="en-US" dirty="0"/>
              <a:t>There are different ways of being politically active. During the last 12 months, how often have you done the following</a:t>
            </a:r>
            <a:r>
              <a:rPr lang="en-US" dirty="0" smtClean="0"/>
              <a:t>? (</a:t>
            </a:r>
            <a:r>
              <a:rPr lang="en-US" dirty="0"/>
              <a:t>never, once, twice, three times or more)</a:t>
            </a:r>
            <a:endParaRPr lang="en-GB" dirty="0"/>
          </a:p>
          <a:p>
            <a:pPr lvl="1"/>
            <a:r>
              <a:rPr lang="en-US" sz="2800" dirty="0"/>
              <a:t>Participated in a demonstration</a:t>
            </a:r>
            <a:endParaRPr lang="en-GB" sz="2800" dirty="0"/>
          </a:p>
          <a:p>
            <a:pPr lvl="1"/>
            <a:r>
              <a:rPr lang="en-US" sz="2800" dirty="0"/>
              <a:t>Participated in a strike</a:t>
            </a:r>
            <a:endParaRPr lang="en-GB" sz="2800" dirty="0"/>
          </a:p>
          <a:p>
            <a:pPr lvl="1"/>
            <a:r>
              <a:rPr lang="en-US" sz="2800" dirty="0"/>
              <a:t>Participated in a violent political event</a:t>
            </a:r>
            <a:endParaRPr lang="en-GB" sz="2800" dirty="0"/>
          </a:p>
          <a:p>
            <a:pPr lvl="1"/>
            <a:r>
              <a:rPr lang="en-US" sz="2800" dirty="0"/>
              <a:t>Occupied buildings or blocked streets / railways</a:t>
            </a:r>
            <a:endParaRPr lang="en-GB" sz="2800" dirty="0"/>
          </a:p>
          <a:p>
            <a:pPr lvl="1"/>
            <a:r>
              <a:rPr lang="en-GB" sz="2800" dirty="0"/>
              <a:t>Participated in a ‘</a:t>
            </a:r>
            <a:r>
              <a:rPr lang="en-GB" sz="2800" dirty="0" err="1"/>
              <a:t>flashmob</a:t>
            </a:r>
            <a:r>
              <a:rPr lang="en-GB" sz="2800" dirty="0"/>
              <a:t>’ (a spontaneous demonstration organised by social media)</a:t>
            </a:r>
            <a:endParaRPr lang="en-GB" sz="2400" dirty="0" smtClean="0"/>
          </a:p>
        </p:txBody>
      </p:sp>
    </p:spTree>
    <p:extLst>
      <p:ext uri="{BB962C8B-B14F-4D97-AF65-F5344CB8AC3E}">
        <p14:creationId xmlns:p14="http://schemas.microsoft.com/office/powerpoint/2010/main" val="157721667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t>Protest Action Participation</a:t>
            </a:r>
            <a:endParaRPr lang="en-GB" sz="3600" b="1" dirty="0"/>
          </a:p>
        </p:txBody>
      </p:sp>
      <p:sp>
        <p:nvSpPr>
          <p:cNvPr id="5" name="Text Placeholder 4"/>
          <p:cNvSpPr>
            <a:spLocks noGrp="1"/>
          </p:cNvSpPr>
          <p:nvPr>
            <p:ph type="body" idx="1"/>
          </p:nvPr>
        </p:nvSpPr>
        <p:spPr>
          <a:xfrm>
            <a:off x="457200" y="908720"/>
            <a:ext cx="4040188" cy="639762"/>
          </a:xfrm>
        </p:spPr>
        <p:txBody>
          <a:bodyPr>
            <a:normAutofit fontScale="92500"/>
          </a:bodyPr>
          <a:lstStyle/>
          <a:p>
            <a:r>
              <a:rPr lang="en-GB" dirty="0" smtClean="0"/>
              <a:t>Q16</a:t>
            </a:r>
            <a:r>
              <a:rPr lang="en-GB" dirty="0"/>
              <a:t>: </a:t>
            </a:r>
            <a:r>
              <a:rPr lang="en-GB" dirty="0" smtClean="0"/>
              <a:t>Protest Action participation </a:t>
            </a:r>
            <a:endParaRPr lang="en-GB" dirty="0"/>
          </a:p>
        </p:txBody>
      </p:sp>
      <p:sp>
        <p:nvSpPr>
          <p:cNvPr id="6" name="Text Placeholder 5"/>
          <p:cNvSpPr>
            <a:spLocks noGrp="1"/>
          </p:cNvSpPr>
          <p:nvPr>
            <p:ph type="body" sz="quarter" idx="3"/>
          </p:nvPr>
        </p:nvSpPr>
        <p:spPr>
          <a:xfrm>
            <a:off x="4645025" y="908720"/>
            <a:ext cx="4041775" cy="936104"/>
          </a:xfrm>
        </p:spPr>
        <p:txBody>
          <a:bodyPr>
            <a:normAutofit fontScale="62500" lnSpcReduction="20000"/>
          </a:bodyPr>
          <a:lstStyle/>
          <a:p>
            <a:r>
              <a:rPr lang="en-GB" dirty="0" smtClean="0"/>
              <a:t>Protest </a:t>
            </a:r>
            <a:r>
              <a:rPr lang="en-GB" dirty="0"/>
              <a:t>Action includes; </a:t>
            </a:r>
            <a:r>
              <a:rPr lang="en-GB" dirty="0" smtClean="0"/>
              <a:t>Q16_11: </a:t>
            </a:r>
            <a:r>
              <a:rPr lang="en-GB" dirty="0"/>
              <a:t>Participated in a </a:t>
            </a:r>
            <a:r>
              <a:rPr lang="en-GB" dirty="0" smtClean="0"/>
              <a:t>demonstration, 16_12: </a:t>
            </a:r>
            <a:r>
              <a:rPr lang="en-GB" dirty="0"/>
              <a:t>Participated in a </a:t>
            </a:r>
            <a:r>
              <a:rPr lang="en-GB" dirty="0" smtClean="0"/>
              <a:t>strike, Q16_17: </a:t>
            </a:r>
            <a:r>
              <a:rPr lang="en-GB" dirty="0"/>
              <a:t>Occupied buildings or blocked streets / </a:t>
            </a:r>
            <a:r>
              <a:rPr lang="en-GB" dirty="0" smtClean="0"/>
              <a:t>railways + Q16_18: </a:t>
            </a:r>
            <a:r>
              <a:rPr lang="en-GB" dirty="0"/>
              <a:t>Participated in a ‘</a:t>
            </a:r>
            <a:r>
              <a:rPr lang="en-GB" dirty="0" err="1"/>
              <a:t>flashmob</a:t>
            </a:r>
            <a:r>
              <a:rPr lang="en-GB" dirty="0"/>
              <a:t>’ </a:t>
            </a:r>
          </a:p>
        </p:txBody>
      </p:sp>
      <p:sp>
        <p:nvSpPr>
          <p:cNvPr id="7" name="Content Placeholder 6"/>
          <p:cNvSpPr>
            <a:spLocks noGrp="1"/>
          </p:cNvSpPr>
          <p:nvPr>
            <p:ph sz="quarter" idx="4"/>
          </p:nvPr>
        </p:nvSpPr>
        <p:spPr>
          <a:xfrm>
            <a:off x="4644008" y="1844824"/>
            <a:ext cx="4041775" cy="4751968"/>
          </a:xfrm>
        </p:spPr>
        <p:txBody>
          <a:bodyPr>
            <a:noAutofit/>
          </a:bodyPr>
          <a:lstStyle/>
          <a:p>
            <a:pPr marL="0" indent="0">
              <a:buNone/>
            </a:pPr>
            <a:r>
              <a:rPr lang="en-GB" sz="1200" dirty="0">
                <a:solidFill>
                  <a:srgbClr val="000000"/>
                </a:solidFill>
              </a:rPr>
              <a:t>‘</a:t>
            </a:r>
            <a:r>
              <a:rPr lang="en-GB" sz="1700" dirty="0">
                <a:solidFill>
                  <a:srgbClr val="000000"/>
                </a:solidFill>
              </a:rPr>
              <a:t>Yes, I took part in some of the demonstrations. My opinion is that they were quite useless, in the sense that they didn’t lead to any results. They didn’t produce any practical solutions. And afterwards, I think that also at the level of processes, they think of their own priorities, what is a priority in their lives. There is much difficulty in merging several different types of movements. I think for now, that is the case. But I think there are several, several collectives with very interesting proposals. And now, will also have discussed the law of precariousness in the Assembly, because the </a:t>
            </a:r>
            <a:r>
              <a:rPr lang="en-GB" sz="1700" dirty="0" err="1" smtClean="0">
                <a:solidFill>
                  <a:srgbClr val="000000"/>
                </a:solidFill>
              </a:rPr>
              <a:t>Precarios</a:t>
            </a:r>
            <a:r>
              <a:rPr lang="en-GB" sz="1700" dirty="0" smtClean="0">
                <a:solidFill>
                  <a:srgbClr val="000000"/>
                </a:solidFill>
              </a:rPr>
              <a:t> </a:t>
            </a:r>
            <a:r>
              <a:rPr lang="en-GB" sz="1700" dirty="0" err="1">
                <a:solidFill>
                  <a:srgbClr val="000000"/>
                </a:solidFill>
              </a:rPr>
              <a:t>Inflexiveis</a:t>
            </a:r>
            <a:r>
              <a:rPr lang="en-GB" sz="1700" dirty="0">
                <a:solidFill>
                  <a:srgbClr val="000000"/>
                </a:solidFill>
              </a:rPr>
              <a:t> is proof that perseverance will pay-off. We also sometimes want very fast results, but look, it takes a little longer.</a:t>
            </a:r>
            <a:r>
              <a:rPr lang="en-GB" sz="1700" dirty="0" smtClean="0">
                <a:solidFill>
                  <a:srgbClr val="000000"/>
                </a:solidFill>
              </a:rPr>
              <a:t>’(</a:t>
            </a:r>
            <a:r>
              <a:rPr lang="en-GB" sz="1700" dirty="0">
                <a:solidFill>
                  <a:srgbClr val="000000"/>
                </a:solidFill>
              </a:rPr>
              <a:t>Interview, Portugal) </a:t>
            </a:r>
            <a:endParaRPr lang="en-GB" sz="1700" dirty="0" smtClean="0">
              <a:solidFill>
                <a:srgbClr val="000000"/>
              </a:solidFill>
            </a:endParaRPr>
          </a:p>
          <a:p>
            <a:pPr marL="0" indent="0">
              <a:buNone/>
            </a:pPr>
            <a:endParaRPr lang="en-GB" sz="1200" dirty="0">
              <a:solidFill>
                <a:srgbClr val="000000"/>
              </a:solidFill>
            </a:endParaRP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3974269" cy="50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CA50F8-7C71-4D88-BC76-1B1AD120619B}" type="slidenum">
              <a:rPr lang="en-GB" smtClean="0"/>
              <a:t>13</a:t>
            </a:fld>
            <a:endParaRPr lang="en-GB" dirty="0"/>
          </a:p>
        </p:txBody>
      </p:sp>
    </p:spTree>
    <p:extLst>
      <p:ext uri="{BB962C8B-B14F-4D97-AF65-F5344CB8AC3E}">
        <p14:creationId xmlns:p14="http://schemas.microsoft.com/office/powerpoint/2010/main" val="1563645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Barriers: Democratic </a:t>
            </a:r>
            <a:r>
              <a:rPr lang="en-GB" dirty="0"/>
              <a:t>Performance</a:t>
            </a:r>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5CA50F8-7C71-4D88-BC76-1B1AD120619B}" type="slidenum">
              <a:rPr lang="en-GB" smtClean="0"/>
              <a:t>14</a:t>
            </a:fld>
            <a:endParaRPr lang="en-GB"/>
          </a:p>
        </p:txBody>
      </p:sp>
    </p:spTree>
    <p:extLst>
      <p:ext uri="{BB962C8B-B14F-4D97-AF65-F5344CB8AC3E}">
        <p14:creationId xmlns:p14="http://schemas.microsoft.com/office/powerpoint/2010/main" val="19773642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2800" b="1" dirty="0" smtClean="0"/>
              <a:t>Trust </a:t>
            </a:r>
            <a:r>
              <a:rPr lang="en-GB" sz="2800" b="1" dirty="0"/>
              <a:t>towards core national political institutions </a:t>
            </a:r>
          </a:p>
        </p:txBody>
      </p:sp>
      <p:sp>
        <p:nvSpPr>
          <p:cNvPr id="5" name="Text Placeholder 4"/>
          <p:cNvSpPr>
            <a:spLocks noGrp="1"/>
          </p:cNvSpPr>
          <p:nvPr>
            <p:ph type="body" idx="1"/>
          </p:nvPr>
        </p:nvSpPr>
        <p:spPr>
          <a:xfrm>
            <a:off x="457200" y="908720"/>
            <a:ext cx="4040188" cy="639762"/>
          </a:xfrm>
        </p:spPr>
        <p:txBody>
          <a:bodyPr>
            <a:normAutofit fontScale="92500"/>
          </a:bodyPr>
          <a:lstStyle/>
          <a:p>
            <a:r>
              <a:rPr lang="en-GB" dirty="0" smtClean="0"/>
              <a:t>Q7: Trust in political institutions</a:t>
            </a:r>
            <a:endParaRPr lang="en-GB" dirty="0"/>
          </a:p>
        </p:txBody>
      </p:sp>
      <p:sp>
        <p:nvSpPr>
          <p:cNvPr id="6" name="Text Placeholder 5"/>
          <p:cNvSpPr>
            <a:spLocks noGrp="1"/>
          </p:cNvSpPr>
          <p:nvPr>
            <p:ph type="body" sz="quarter" idx="3"/>
          </p:nvPr>
        </p:nvSpPr>
        <p:spPr>
          <a:xfrm>
            <a:off x="4645025" y="908720"/>
            <a:ext cx="4041775" cy="639762"/>
          </a:xfrm>
        </p:spPr>
        <p:txBody>
          <a:bodyPr>
            <a:normAutofit fontScale="55000" lnSpcReduction="20000"/>
          </a:bodyPr>
          <a:lstStyle/>
          <a:p>
            <a:r>
              <a:rPr lang="en-GB" dirty="0"/>
              <a:t>Q7:  Trust towards core national political institutions (Q7_3 head of government PM, Q7_8 parliament and Q7_13 political parties)</a:t>
            </a:r>
          </a:p>
        </p:txBody>
      </p:sp>
      <p:sp>
        <p:nvSpPr>
          <p:cNvPr id="7" name="Content Placeholder 6"/>
          <p:cNvSpPr>
            <a:spLocks noGrp="1"/>
          </p:cNvSpPr>
          <p:nvPr>
            <p:ph sz="quarter" idx="4"/>
          </p:nvPr>
        </p:nvSpPr>
        <p:spPr>
          <a:xfrm>
            <a:off x="4572000" y="1844824"/>
            <a:ext cx="4041775" cy="4392488"/>
          </a:xfrm>
        </p:spPr>
        <p:txBody>
          <a:bodyPr>
            <a:normAutofit fontScale="85000" lnSpcReduction="20000"/>
          </a:bodyPr>
          <a:lstStyle/>
          <a:p>
            <a:pPr marL="0" indent="0">
              <a:buNone/>
            </a:pPr>
            <a:r>
              <a:rPr lang="en-GB" i="1" dirty="0" smtClean="0">
                <a:solidFill>
                  <a:srgbClr val="000000"/>
                </a:solidFill>
              </a:rPr>
              <a:t>Interviewer –</a:t>
            </a:r>
            <a:r>
              <a:rPr lang="en-GB" dirty="0" smtClean="0">
                <a:solidFill>
                  <a:srgbClr val="000000"/>
                </a:solidFill>
              </a:rPr>
              <a:t> So </a:t>
            </a:r>
            <a:r>
              <a:rPr lang="en-GB" dirty="0">
                <a:solidFill>
                  <a:srgbClr val="000000"/>
                </a:solidFill>
              </a:rPr>
              <a:t>what about formal </a:t>
            </a:r>
            <a:r>
              <a:rPr lang="en-GB" dirty="0" smtClean="0">
                <a:solidFill>
                  <a:srgbClr val="000000"/>
                </a:solidFill>
              </a:rPr>
              <a:t>politics … </a:t>
            </a:r>
            <a:r>
              <a:rPr lang="en-GB" dirty="0">
                <a:solidFill>
                  <a:srgbClr val="000000"/>
                </a:solidFill>
              </a:rPr>
              <a:t>what’s your experience of participating in formal politics</a:t>
            </a:r>
            <a:r>
              <a:rPr lang="en-GB" dirty="0" smtClean="0">
                <a:solidFill>
                  <a:srgbClr val="000000"/>
                </a:solidFill>
              </a:rPr>
              <a:t>?</a:t>
            </a:r>
          </a:p>
          <a:p>
            <a:pPr marL="0" indent="0">
              <a:buNone/>
            </a:pPr>
            <a:r>
              <a:rPr lang="en-GB" i="1" dirty="0" smtClean="0">
                <a:solidFill>
                  <a:srgbClr val="000000"/>
                </a:solidFill>
              </a:rPr>
              <a:t>Respondent – </a:t>
            </a:r>
            <a:r>
              <a:rPr lang="en-GB" dirty="0" smtClean="0">
                <a:solidFill>
                  <a:srgbClr val="000000"/>
                </a:solidFill>
              </a:rPr>
              <a:t>whichever </a:t>
            </a:r>
            <a:r>
              <a:rPr lang="en-GB" dirty="0">
                <a:solidFill>
                  <a:srgbClr val="000000"/>
                </a:solidFill>
              </a:rPr>
              <a:t>way you’re going to get screwed, is my personal </a:t>
            </a:r>
            <a:r>
              <a:rPr lang="en-GB" dirty="0" smtClean="0">
                <a:solidFill>
                  <a:srgbClr val="000000"/>
                </a:solidFill>
              </a:rPr>
              <a:t>opinion</a:t>
            </a:r>
            <a:endParaRPr lang="en-GB" dirty="0">
              <a:solidFill>
                <a:srgbClr val="000000"/>
              </a:solidFill>
            </a:endParaRPr>
          </a:p>
          <a:p>
            <a:pPr marL="0" indent="0">
              <a:buNone/>
            </a:pPr>
            <a:r>
              <a:rPr lang="en-GB" i="1" dirty="0">
                <a:solidFill>
                  <a:srgbClr val="000000"/>
                </a:solidFill>
              </a:rPr>
              <a:t>Interviewer –</a:t>
            </a:r>
            <a:r>
              <a:rPr lang="en-GB" dirty="0">
                <a:solidFill>
                  <a:srgbClr val="000000"/>
                </a:solidFill>
              </a:rPr>
              <a:t> </a:t>
            </a:r>
            <a:r>
              <a:rPr lang="en-GB" dirty="0" smtClean="0">
                <a:solidFill>
                  <a:srgbClr val="000000"/>
                </a:solidFill>
              </a:rPr>
              <a:t>you </a:t>
            </a:r>
            <a:r>
              <a:rPr lang="en-GB" dirty="0">
                <a:solidFill>
                  <a:srgbClr val="000000"/>
                </a:solidFill>
              </a:rPr>
              <a:t>mean whoever you vote for you’re </a:t>
            </a:r>
            <a:r>
              <a:rPr lang="en-GB" dirty="0" err="1">
                <a:solidFill>
                  <a:srgbClr val="000000"/>
                </a:solidFill>
              </a:rPr>
              <a:t>gonna</a:t>
            </a:r>
            <a:r>
              <a:rPr lang="en-GB" dirty="0">
                <a:solidFill>
                  <a:srgbClr val="000000"/>
                </a:solidFill>
              </a:rPr>
              <a:t> get </a:t>
            </a:r>
            <a:r>
              <a:rPr lang="en-GB" dirty="0" smtClean="0">
                <a:solidFill>
                  <a:srgbClr val="000000"/>
                </a:solidFill>
              </a:rPr>
              <a:t>screwed?</a:t>
            </a:r>
            <a:endParaRPr lang="en-GB" dirty="0">
              <a:solidFill>
                <a:srgbClr val="000000"/>
              </a:solidFill>
            </a:endParaRPr>
          </a:p>
          <a:p>
            <a:pPr marL="0" indent="0">
              <a:buNone/>
            </a:pPr>
            <a:r>
              <a:rPr lang="en-GB" i="1" dirty="0" smtClean="0">
                <a:solidFill>
                  <a:srgbClr val="000000"/>
                </a:solidFill>
              </a:rPr>
              <a:t>Respondent – </a:t>
            </a:r>
            <a:r>
              <a:rPr lang="en-GB" dirty="0" smtClean="0">
                <a:solidFill>
                  <a:srgbClr val="000000"/>
                </a:solidFill>
              </a:rPr>
              <a:t>yeah</a:t>
            </a:r>
          </a:p>
          <a:p>
            <a:pPr marL="0" indent="0">
              <a:buNone/>
            </a:pPr>
            <a:r>
              <a:rPr lang="en-GB" i="1" dirty="0" smtClean="0">
                <a:solidFill>
                  <a:srgbClr val="000000"/>
                </a:solidFill>
              </a:rPr>
              <a:t>Interviewer – </a:t>
            </a:r>
            <a:r>
              <a:rPr lang="en-GB" dirty="0" smtClean="0">
                <a:solidFill>
                  <a:srgbClr val="000000"/>
                </a:solidFill>
              </a:rPr>
              <a:t>So </a:t>
            </a:r>
            <a:r>
              <a:rPr lang="en-GB" dirty="0">
                <a:solidFill>
                  <a:srgbClr val="000000"/>
                </a:solidFill>
              </a:rPr>
              <a:t>do you vote</a:t>
            </a:r>
            <a:r>
              <a:rPr lang="en-GB" dirty="0" smtClean="0">
                <a:solidFill>
                  <a:srgbClr val="000000"/>
                </a:solidFill>
              </a:rPr>
              <a:t>?</a:t>
            </a:r>
            <a:endParaRPr lang="en-GB" dirty="0">
              <a:solidFill>
                <a:srgbClr val="000000"/>
              </a:solidFill>
            </a:endParaRPr>
          </a:p>
          <a:p>
            <a:pPr marL="0" indent="0">
              <a:buNone/>
            </a:pPr>
            <a:r>
              <a:rPr lang="en-GB" i="1" dirty="0">
                <a:solidFill>
                  <a:srgbClr val="000000"/>
                </a:solidFill>
              </a:rPr>
              <a:t>Respondent – </a:t>
            </a:r>
            <a:r>
              <a:rPr lang="en-GB" dirty="0" smtClean="0">
                <a:solidFill>
                  <a:srgbClr val="000000"/>
                </a:solidFill>
              </a:rPr>
              <a:t>I</a:t>
            </a:r>
            <a:r>
              <a:rPr lang="en-GB" dirty="0">
                <a:solidFill>
                  <a:srgbClr val="000000"/>
                </a:solidFill>
              </a:rPr>
              <a:t>, of course I </a:t>
            </a:r>
            <a:r>
              <a:rPr lang="en-GB" dirty="0" smtClean="0">
                <a:solidFill>
                  <a:srgbClr val="000000"/>
                </a:solidFill>
              </a:rPr>
              <a:t>vote ... several </a:t>
            </a:r>
            <a:r>
              <a:rPr lang="en-GB" dirty="0">
                <a:solidFill>
                  <a:srgbClr val="000000"/>
                </a:solidFill>
              </a:rPr>
              <a:t>people say if you don’t vote you don’t get to </a:t>
            </a:r>
            <a:r>
              <a:rPr lang="en-GB" dirty="0" smtClean="0">
                <a:solidFill>
                  <a:srgbClr val="000000"/>
                </a:solidFill>
              </a:rPr>
              <a:t>complain</a:t>
            </a:r>
          </a:p>
          <a:p>
            <a:pPr marL="0" indent="0">
              <a:buNone/>
            </a:pPr>
            <a:r>
              <a:rPr lang="en-GB" dirty="0" smtClean="0">
                <a:solidFill>
                  <a:srgbClr val="000000"/>
                </a:solidFill>
              </a:rPr>
              <a:t>[Interview, UK]</a:t>
            </a:r>
            <a:endParaRPr lang="en-GB" dirty="0">
              <a:solidFill>
                <a:srgbClr val="000000"/>
              </a:solidFill>
            </a:endParaRPr>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3974255" cy="50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CA50F8-7C71-4D88-BC76-1B1AD120619B}" type="slidenum">
              <a:rPr lang="en-GB" smtClean="0"/>
              <a:t>15</a:t>
            </a:fld>
            <a:endParaRPr lang="en-GB"/>
          </a:p>
        </p:txBody>
      </p:sp>
    </p:spTree>
    <p:extLst>
      <p:ext uri="{BB962C8B-B14F-4D97-AF65-F5344CB8AC3E}">
        <p14:creationId xmlns:p14="http://schemas.microsoft.com/office/powerpoint/2010/main" val="44512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2800" b="1" dirty="0" smtClean="0"/>
              <a:t>Cynicism: </a:t>
            </a:r>
            <a:r>
              <a:rPr lang="en-GB" sz="2800" b="1" dirty="0">
                <a:solidFill>
                  <a:schemeClr val="bg1"/>
                </a:solidFill>
                <a:ea typeface="Calibri"/>
                <a:cs typeface="Times New Roman"/>
              </a:rPr>
              <a:t>Attitudes towards politicians and politics</a:t>
            </a:r>
            <a:r>
              <a:rPr lang="en-GB" sz="2800" dirty="0">
                <a:solidFill>
                  <a:schemeClr val="bg1"/>
                </a:solidFill>
                <a:cs typeface="Times New Roman"/>
              </a:rPr>
              <a:t> </a:t>
            </a:r>
            <a:endParaRPr lang="en-GB" sz="2800" b="1" dirty="0">
              <a:solidFill>
                <a:schemeClr val="bg1"/>
              </a:solidFill>
            </a:endParaRPr>
          </a:p>
        </p:txBody>
      </p:sp>
      <p:sp>
        <p:nvSpPr>
          <p:cNvPr id="5" name="Text Placeholder 4"/>
          <p:cNvSpPr>
            <a:spLocks noGrp="1"/>
          </p:cNvSpPr>
          <p:nvPr>
            <p:ph type="body" idx="1"/>
          </p:nvPr>
        </p:nvSpPr>
        <p:spPr>
          <a:xfrm>
            <a:off x="457200" y="908720"/>
            <a:ext cx="4040188" cy="639762"/>
          </a:xfrm>
        </p:spPr>
        <p:txBody>
          <a:bodyPr>
            <a:normAutofit/>
          </a:bodyPr>
          <a:lstStyle/>
          <a:p>
            <a:r>
              <a:rPr lang="en-GB" dirty="0" smtClean="0"/>
              <a:t>Q6: Cynicism</a:t>
            </a:r>
            <a:endParaRPr lang="en-GB" dirty="0"/>
          </a:p>
        </p:txBody>
      </p:sp>
      <p:sp>
        <p:nvSpPr>
          <p:cNvPr id="6" name="Text Placeholder 5"/>
          <p:cNvSpPr>
            <a:spLocks noGrp="1"/>
          </p:cNvSpPr>
          <p:nvPr>
            <p:ph type="body" sz="quarter" idx="3"/>
          </p:nvPr>
        </p:nvSpPr>
        <p:spPr>
          <a:xfrm>
            <a:off x="4645025" y="908720"/>
            <a:ext cx="4041775" cy="639762"/>
          </a:xfrm>
        </p:spPr>
        <p:txBody>
          <a:bodyPr>
            <a:normAutofit fontScale="70000" lnSpcReduction="20000"/>
          </a:bodyPr>
          <a:lstStyle/>
          <a:p>
            <a:r>
              <a:rPr lang="en-GB" dirty="0"/>
              <a:t>Q6_2: Politicians are corrupt and Q6_3: The rich have too much influence over politics) </a:t>
            </a:r>
          </a:p>
        </p:txBody>
      </p:sp>
      <p:sp>
        <p:nvSpPr>
          <p:cNvPr id="7" name="Content Placeholder 6"/>
          <p:cNvSpPr>
            <a:spLocks noGrp="1"/>
          </p:cNvSpPr>
          <p:nvPr>
            <p:ph sz="quarter" idx="4"/>
          </p:nvPr>
        </p:nvSpPr>
        <p:spPr>
          <a:xfrm>
            <a:off x="4645025" y="1628800"/>
            <a:ext cx="4041775" cy="5112567"/>
          </a:xfrm>
        </p:spPr>
        <p:txBody>
          <a:bodyPr>
            <a:noAutofit/>
          </a:bodyPr>
          <a:lstStyle/>
          <a:p>
            <a:pPr marL="0" indent="0">
              <a:buNone/>
            </a:pPr>
            <a:r>
              <a:rPr lang="en-GB" sz="1400" dirty="0">
                <a:solidFill>
                  <a:srgbClr val="000000"/>
                </a:solidFill>
              </a:rPr>
              <a:t>‘Politicians, they are the worst. No, a politician reminds me of one of those things we have today, it makes me think normally of fraud, bribes, corruption, it makes me think of all this. However, it also makes me think of a word that someone defined, of what it must be to be an activist: concerned, responsible. I associate these words with politician </a:t>
            </a:r>
            <a:r>
              <a:rPr lang="en-GB" sz="1400" dirty="0" smtClean="0">
                <a:solidFill>
                  <a:srgbClr val="000000"/>
                </a:solidFill>
              </a:rPr>
              <a:t>also’</a:t>
            </a:r>
          </a:p>
          <a:p>
            <a:pPr marL="0" indent="0">
              <a:buNone/>
            </a:pPr>
            <a:r>
              <a:rPr lang="en-GB" sz="1400" dirty="0" smtClean="0">
                <a:solidFill>
                  <a:srgbClr val="000000"/>
                </a:solidFill>
              </a:rPr>
              <a:t>[</a:t>
            </a:r>
            <a:r>
              <a:rPr lang="en-GB" sz="1400" dirty="0">
                <a:solidFill>
                  <a:srgbClr val="000000"/>
                </a:solidFill>
              </a:rPr>
              <a:t>Interview Portugal</a:t>
            </a:r>
            <a:r>
              <a:rPr lang="en-GB" sz="1400" dirty="0" smtClean="0">
                <a:solidFill>
                  <a:srgbClr val="000000"/>
                </a:solidFill>
              </a:rPr>
              <a:t>]</a:t>
            </a:r>
          </a:p>
          <a:p>
            <a:pPr marL="0" indent="0">
              <a:buNone/>
            </a:pPr>
            <a:r>
              <a:rPr lang="en-GB" sz="1400" dirty="0" smtClean="0">
                <a:solidFill>
                  <a:srgbClr val="000000"/>
                </a:solidFill>
              </a:rPr>
              <a:t>I’m </a:t>
            </a:r>
            <a:r>
              <a:rPr lang="en-GB" sz="1400" dirty="0">
                <a:solidFill>
                  <a:srgbClr val="000000"/>
                </a:solidFill>
              </a:rPr>
              <a:t>never very interested in, in actual politics, because I just think, I think politicians say all these things and never get done, and it gets to the point where you think, what’s the point in believing in these people when they don’t deliver?’ </a:t>
            </a:r>
            <a:endParaRPr lang="en-GB" sz="1400" dirty="0" smtClean="0">
              <a:solidFill>
                <a:srgbClr val="000000"/>
              </a:solidFill>
            </a:endParaRPr>
          </a:p>
          <a:p>
            <a:pPr marL="0" indent="0">
              <a:buNone/>
            </a:pPr>
            <a:r>
              <a:rPr lang="en-GB" sz="1400" dirty="0" smtClean="0">
                <a:solidFill>
                  <a:srgbClr val="000000"/>
                </a:solidFill>
              </a:rPr>
              <a:t>[Interview UK]</a:t>
            </a:r>
            <a:r>
              <a:rPr lang="en-GB" sz="1400" dirty="0">
                <a:solidFill>
                  <a:srgbClr val="000000"/>
                </a:solidFill>
              </a:rPr>
              <a:t> </a:t>
            </a:r>
          </a:p>
          <a:p>
            <a:pPr marL="0" indent="0">
              <a:buNone/>
            </a:pPr>
            <a:r>
              <a:rPr lang="en-GB" sz="1400" dirty="0">
                <a:solidFill>
                  <a:srgbClr val="000000"/>
                </a:solidFill>
              </a:rPr>
              <a:t>‘Cause that’s the way it is. They, they promise, you see it on TV all the time, like they promise this, that and the other, and they never do it, so what’s the point?  It’s like yeah, yeah, we’ll do it, we’re </a:t>
            </a:r>
            <a:r>
              <a:rPr lang="en-GB" sz="1400" dirty="0" err="1">
                <a:solidFill>
                  <a:srgbClr val="000000"/>
                </a:solidFill>
              </a:rPr>
              <a:t>gonna</a:t>
            </a:r>
            <a:r>
              <a:rPr lang="en-GB" sz="1400" dirty="0">
                <a:solidFill>
                  <a:srgbClr val="000000"/>
                </a:solidFill>
              </a:rPr>
              <a:t> do this, this and this, for, for the, the country and that and they </a:t>
            </a:r>
            <a:r>
              <a:rPr lang="en-GB" sz="1400" dirty="0" err="1">
                <a:solidFill>
                  <a:srgbClr val="000000"/>
                </a:solidFill>
              </a:rPr>
              <a:t>ain’t</a:t>
            </a:r>
            <a:r>
              <a:rPr lang="en-GB" sz="1400" dirty="0">
                <a:solidFill>
                  <a:srgbClr val="000000"/>
                </a:solidFill>
              </a:rPr>
              <a:t> done nothing.’ </a:t>
            </a:r>
            <a:endParaRPr lang="en-GB" sz="1400" dirty="0" smtClean="0">
              <a:solidFill>
                <a:srgbClr val="000000"/>
              </a:solidFill>
            </a:endParaRPr>
          </a:p>
          <a:p>
            <a:pPr marL="0" indent="0">
              <a:buNone/>
            </a:pPr>
            <a:r>
              <a:rPr lang="en-GB" sz="1400" dirty="0" smtClean="0">
                <a:solidFill>
                  <a:srgbClr val="000000"/>
                </a:solidFill>
              </a:rPr>
              <a:t>[Interview, UK]</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3974255" cy="50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CA50F8-7C71-4D88-BC76-1B1AD120619B}" type="slidenum">
              <a:rPr lang="en-GB" smtClean="0"/>
              <a:t>16</a:t>
            </a:fld>
            <a:endParaRPr lang="en-GB"/>
          </a:p>
        </p:txBody>
      </p:sp>
    </p:spTree>
    <p:extLst>
      <p:ext uri="{BB962C8B-B14F-4D97-AF65-F5344CB8AC3E}">
        <p14:creationId xmlns:p14="http://schemas.microsoft.com/office/powerpoint/2010/main" val="1277378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Attitudes to Democracy</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5CA50F8-7C71-4D88-BC76-1B1AD120619B}" type="slidenum">
              <a:rPr lang="en-GB" smtClean="0"/>
              <a:t>17</a:t>
            </a:fld>
            <a:endParaRPr lang="en-GB"/>
          </a:p>
        </p:txBody>
      </p:sp>
    </p:spTree>
    <p:extLst>
      <p:ext uri="{BB962C8B-B14F-4D97-AF65-F5344CB8AC3E}">
        <p14:creationId xmlns:p14="http://schemas.microsoft.com/office/powerpoint/2010/main" val="224130350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2800" b="1" dirty="0" smtClean="0"/>
              <a:t>Satisfaction with Democracy</a:t>
            </a:r>
            <a:endParaRPr lang="en-GB" sz="2800" b="1" dirty="0"/>
          </a:p>
        </p:txBody>
      </p:sp>
      <p:sp>
        <p:nvSpPr>
          <p:cNvPr id="5" name="Text Placeholder 4"/>
          <p:cNvSpPr>
            <a:spLocks noGrp="1"/>
          </p:cNvSpPr>
          <p:nvPr>
            <p:ph type="body" idx="1"/>
          </p:nvPr>
        </p:nvSpPr>
        <p:spPr>
          <a:xfrm>
            <a:off x="457200" y="908720"/>
            <a:ext cx="4040188" cy="639762"/>
          </a:xfrm>
        </p:spPr>
        <p:txBody>
          <a:bodyPr>
            <a:normAutofit fontScale="92500"/>
          </a:bodyPr>
          <a:lstStyle/>
          <a:p>
            <a:r>
              <a:rPr lang="en-GB" dirty="0" smtClean="0"/>
              <a:t>Q42: Satisfaction with Democracy</a:t>
            </a:r>
            <a:endParaRPr lang="en-GB" dirty="0"/>
          </a:p>
        </p:txBody>
      </p:sp>
      <p:sp>
        <p:nvSpPr>
          <p:cNvPr id="7" name="Content Placeholder 6"/>
          <p:cNvSpPr>
            <a:spLocks noGrp="1"/>
          </p:cNvSpPr>
          <p:nvPr>
            <p:ph sz="quarter" idx="4"/>
          </p:nvPr>
        </p:nvSpPr>
        <p:spPr>
          <a:xfrm>
            <a:off x="4645025" y="908720"/>
            <a:ext cx="4041775" cy="5760640"/>
          </a:xfrm>
        </p:spPr>
        <p:txBody>
          <a:bodyPr>
            <a:normAutofit fontScale="85000" lnSpcReduction="20000"/>
          </a:bodyPr>
          <a:lstStyle/>
          <a:p>
            <a:pPr marL="0" indent="0">
              <a:buNone/>
            </a:pPr>
            <a:r>
              <a:rPr lang="en-GB" sz="2600" dirty="0" smtClean="0">
                <a:solidFill>
                  <a:srgbClr val="000000"/>
                </a:solidFill>
              </a:rPr>
              <a:t>‘Democracy </a:t>
            </a:r>
            <a:r>
              <a:rPr lang="en-GB" sz="2600" dirty="0">
                <a:solidFill>
                  <a:srgbClr val="000000"/>
                </a:solidFill>
              </a:rPr>
              <a:t>is one of the worst systems ever but it's the only one we've got that actually works, to an extent, without causing an absolutely massive repression that is completely, completely stunts the growth of our civilisation.  Any form of dictatorship does not flourish, it's, I mean, you've got Soviet Russia, North Korea, and various other places, and these places are not going to flourish.  You might get a couple of people coming out of them, with high intelligence that make something, but the vast majority of innovative ideas that could have come out of those countries, just don't come out of those countries</a:t>
            </a:r>
            <a:r>
              <a:rPr lang="en-GB" sz="2600" dirty="0" smtClean="0">
                <a:solidFill>
                  <a:srgbClr val="000000"/>
                </a:solidFill>
              </a:rPr>
              <a:t>.’ </a:t>
            </a:r>
          </a:p>
          <a:p>
            <a:pPr marL="0" indent="0">
              <a:buNone/>
            </a:pPr>
            <a:r>
              <a:rPr lang="en-GB" sz="2600" dirty="0" smtClean="0">
                <a:solidFill>
                  <a:srgbClr val="000000"/>
                </a:solidFill>
              </a:rPr>
              <a:t>[Interview, UK]</a:t>
            </a:r>
            <a:endParaRPr lang="en-GB" sz="2600" dirty="0">
              <a:solidFill>
                <a:srgbClr val="000000"/>
              </a:solidFill>
            </a:endParaRPr>
          </a:p>
          <a:p>
            <a:endParaRPr lang="en-GB" dirty="0">
              <a:solidFill>
                <a:srgbClr val="000000"/>
              </a:solidFill>
            </a:endParaRPr>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974255" cy="50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CA50F8-7C71-4D88-BC76-1B1AD120619B}" type="slidenum">
              <a:rPr lang="en-GB" smtClean="0"/>
              <a:t>18</a:t>
            </a:fld>
            <a:endParaRPr lang="en-GB"/>
          </a:p>
        </p:txBody>
      </p:sp>
    </p:spTree>
    <p:extLst>
      <p:ext uri="{BB962C8B-B14F-4D97-AF65-F5344CB8AC3E}">
        <p14:creationId xmlns:p14="http://schemas.microsoft.com/office/powerpoint/2010/main" val="325585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2800" b="1" dirty="0" smtClean="0"/>
              <a:t>Positive views towards a Democratic System</a:t>
            </a:r>
            <a:endParaRPr lang="en-GB" sz="2800" b="1" dirty="0"/>
          </a:p>
        </p:txBody>
      </p:sp>
      <p:sp>
        <p:nvSpPr>
          <p:cNvPr id="5" name="Text Placeholder 4"/>
          <p:cNvSpPr>
            <a:spLocks noGrp="1"/>
          </p:cNvSpPr>
          <p:nvPr>
            <p:ph type="body" idx="1"/>
          </p:nvPr>
        </p:nvSpPr>
        <p:spPr>
          <a:xfrm>
            <a:off x="457200" y="908720"/>
            <a:ext cx="4040188" cy="639762"/>
          </a:xfrm>
        </p:spPr>
        <p:txBody>
          <a:bodyPr>
            <a:normAutofit fontScale="92500" lnSpcReduction="20000"/>
          </a:bodyPr>
          <a:lstStyle/>
          <a:p>
            <a:r>
              <a:rPr lang="en-GB" dirty="0" smtClean="0"/>
              <a:t>Q43: Positivity towards democratic systems</a:t>
            </a:r>
            <a:endParaRPr lang="en-GB" dirty="0"/>
          </a:p>
        </p:txBody>
      </p:sp>
      <p:sp>
        <p:nvSpPr>
          <p:cNvPr id="6" name="Text Placeholder 5"/>
          <p:cNvSpPr>
            <a:spLocks noGrp="1"/>
          </p:cNvSpPr>
          <p:nvPr>
            <p:ph type="body" sz="quarter" idx="3"/>
          </p:nvPr>
        </p:nvSpPr>
        <p:spPr>
          <a:xfrm>
            <a:off x="4645025" y="908720"/>
            <a:ext cx="4041775" cy="639762"/>
          </a:xfrm>
        </p:spPr>
        <p:txBody>
          <a:bodyPr>
            <a:normAutofit fontScale="55000" lnSpcReduction="20000"/>
          </a:bodyPr>
          <a:lstStyle/>
          <a:p>
            <a:r>
              <a:rPr lang="en-GB" dirty="0" smtClean="0"/>
              <a:t>Q43_2: </a:t>
            </a:r>
            <a:r>
              <a:rPr lang="en-US" dirty="0"/>
              <a:t>Having a democratic, multi-party system</a:t>
            </a:r>
            <a:r>
              <a:rPr lang="en-GB" dirty="0" smtClean="0"/>
              <a:t> and Q43_4: </a:t>
            </a:r>
            <a:r>
              <a:rPr lang="en-US" dirty="0"/>
              <a:t>Having an opposition that can freely express its views</a:t>
            </a:r>
            <a:endParaRPr lang="en-GB" dirty="0"/>
          </a:p>
        </p:txBody>
      </p:sp>
      <p:sp>
        <p:nvSpPr>
          <p:cNvPr id="7" name="Content Placeholder 6"/>
          <p:cNvSpPr>
            <a:spLocks noGrp="1"/>
          </p:cNvSpPr>
          <p:nvPr>
            <p:ph sz="quarter" idx="4"/>
          </p:nvPr>
        </p:nvSpPr>
        <p:spPr>
          <a:xfrm>
            <a:off x="4645025" y="1556792"/>
            <a:ext cx="4041775" cy="5116741"/>
          </a:xfrm>
        </p:spPr>
        <p:txBody>
          <a:bodyPr>
            <a:normAutofit fontScale="92500" lnSpcReduction="10000"/>
          </a:bodyPr>
          <a:lstStyle/>
          <a:p>
            <a:pPr marL="0" indent="0">
              <a:buNone/>
            </a:pPr>
            <a:r>
              <a:rPr lang="en-GB" dirty="0" smtClean="0">
                <a:solidFill>
                  <a:srgbClr val="000000"/>
                </a:solidFill>
              </a:rPr>
              <a:t>‘I </a:t>
            </a:r>
            <a:r>
              <a:rPr lang="en-GB" dirty="0">
                <a:solidFill>
                  <a:srgbClr val="000000"/>
                </a:solidFill>
              </a:rPr>
              <a:t>think democracy means for me the right to have free speech in the country; the right to choose what you want to do; the right to choose how you live your life; the right to choose how your human rights affect you, basically. Because in some countries, such as Zimbabwe, democracy is not really that evident, you know, because there is one party, you pick that party, you have no say.  You can’t go out on the street and lobby and say, ‘Oh we don’t like the views that the president is coming up with.’ </a:t>
            </a:r>
            <a:r>
              <a:rPr lang="en-GB" dirty="0" smtClean="0">
                <a:solidFill>
                  <a:srgbClr val="000000"/>
                </a:solidFill>
              </a:rPr>
              <a:t> (WP5: UK]</a:t>
            </a:r>
            <a:endParaRPr lang="en-GB" dirty="0">
              <a:solidFill>
                <a:srgbClr val="000000"/>
              </a:solidFill>
            </a:endParaRP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974269" cy="50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CA50F8-7C71-4D88-BC76-1B1AD120619B}" type="slidenum">
              <a:rPr lang="en-GB" smtClean="0"/>
              <a:t>19</a:t>
            </a:fld>
            <a:endParaRPr lang="en-GB"/>
          </a:p>
        </p:txBody>
      </p:sp>
    </p:spTree>
    <p:extLst>
      <p:ext uri="{BB962C8B-B14F-4D97-AF65-F5344CB8AC3E}">
        <p14:creationId xmlns:p14="http://schemas.microsoft.com/office/powerpoint/2010/main" val="3920419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dirty="0" smtClean="0">
                <a:solidFill>
                  <a:schemeClr val="bg1"/>
                </a:solidFill>
                <a:latin typeface="Calibri" charset="0"/>
              </a:rPr>
              <a:t>The MYPLACE project: </a:t>
            </a:r>
            <a:br>
              <a:rPr lang="en-GB" dirty="0" smtClean="0">
                <a:solidFill>
                  <a:schemeClr val="bg1"/>
                </a:solidFill>
                <a:latin typeface="Calibri" charset="0"/>
              </a:rPr>
            </a:br>
            <a:r>
              <a:rPr lang="en-GB" dirty="0" smtClean="0">
                <a:solidFill>
                  <a:schemeClr val="bg1"/>
                </a:solidFill>
                <a:latin typeface="Calibri" charset="0"/>
              </a:rPr>
              <a:t>Aims </a:t>
            </a:r>
            <a:r>
              <a:rPr lang="en-GB" dirty="0">
                <a:solidFill>
                  <a:schemeClr val="bg1"/>
                </a:solidFill>
                <a:latin typeface="Calibri" charset="0"/>
              </a:rPr>
              <a:t>and Objectives</a:t>
            </a:r>
          </a:p>
        </p:txBody>
      </p:sp>
      <p:sp>
        <p:nvSpPr>
          <p:cNvPr id="16386" name="Content Placeholder 2"/>
          <p:cNvSpPr>
            <a:spLocks noGrp="1"/>
          </p:cNvSpPr>
          <p:nvPr>
            <p:ph idx="1"/>
          </p:nvPr>
        </p:nvSpPr>
        <p:spPr>
          <a:xfrm>
            <a:off x="468313" y="1600200"/>
            <a:ext cx="8218487" cy="4421188"/>
          </a:xfrm>
        </p:spPr>
        <p:txBody>
          <a:bodyPr/>
          <a:lstStyle/>
          <a:p>
            <a:pPr marL="514350" indent="-514350" eaLnBrk="1" hangingPunct="1">
              <a:buFont typeface="Arial" charset="0"/>
              <a:buNone/>
            </a:pPr>
            <a:r>
              <a:rPr lang="en-US" sz="2400" dirty="0">
                <a:latin typeface="Calibri" charset="0"/>
              </a:rPr>
              <a:t>The central research question addressed by MYPLACE </a:t>
            </a:r>
            <a:r>
              <a:rPr lang="en-US" sz="2400" dirty="0" smtClean="0">
                <a:latin typeface="Calibri" charset="0"/>
              </a:rPr>
              <a:t>was</a:t>
            </a:r>
            <a:r>
              <a:rPr lang="en-US" sz="2400" dirty="0">
                <a:latin typeface="Calibri" charset="0"/>
              </a:rPr>
              <a:t>: </a:t>
            </a:r>
          </a:p>
          <a:p>
            <a:pPr marL="514350" indent="-514350" eaLnBrk="1" hangingPunct="1">
              <a:buFont typeface="Arial" charset="0"/>
              <a:buNone/>
            </a:pPr>
            <a:r>
              <a:rPr lang="en-US" sz="2400" dirty="0">
                <a:latin typeface="Calibri" charset="0"/>
              </a:rPr>
              <a:t>	</a:t>
            </a:r>
            <a:r>
              <a:rPr lang="en-US" sz="2800" i="1" dirty="0">
                <a:latin typeface="Calibri" charset="0"/>
              </a:rPr>
              <a:t>How is young people</a:t>
            </a:r>
            <a:r>
              <a:rPr lang="ja-JP" altLang="en-US" sz="2800" i="1" dirty="0">
                <a:latin typeface="Calibri" charset="0"/>
              </a:rPr>
              <a:t>’</a:t>
            </a:r>
            <a:r>
              <a:rPr lang="en-US" altLang="ja-JP" sz="2800" i="1" dirty="0">
                <a:latin typeface="Calibri" charset="0"/>
              </a:rPr>
              <a:t>s social participation shaped by the shadows of totalitarianism and populism in Europe</a:t>
            </a:r>
            <a:r>
              <a:rPr lang="en-US" altLang="ja-JP" sz="2800" i="1" dirty="0" smtClean="0">
                <a:latin typeface="Calibri" charset="0"/>
              </a:rPr>
              <a:t>?</a:t>
            </a:r>
          </a:p>
          <a:p>
            <a:pPr marL="514350" indent="-514350" eaLnBrk="1" hangingPunct="1">
              <a:buFont typeface="Arial" charset="0"/>
              <a:buNone/>
            </a:pPr>
            <a:endParaRPr lang="en-US" altLang="ja-JP" sz="2800" i="1" dirty="0">
              <a:latin typeface="Calibri" charset="0"/>
            </a:endParaRPr>
          </a:p>
          <a:p>
            <a:pPr marL="514350" indent="-514350" eaLnBrk="1" hangingPunct="1">
              <a:buFont typeface="Arial" charset="0"/>
              <a:buNone/>
            </a:pPr>
            <a:r>
              <a:rPr lang="en-US" sz="2400" dirty="0">
                <a:latin typeface="Calibri" charset="0"/>
              </a:rPr>
              <a:t>Key themes:</a:t>
            </a:r>
          </a:p>
          <a:p>
            <a:pPr marL="514350" indent="-514350" eaLnBrk="1" hangingPunct="1"/>
            <a:r>
              <a:rPr lang="en-US" sz="2400" dirty="0">
                <a:latin typeface="Calibri" charset="0"/>
              </a:rPr>
              <a:t>Understanding the legacy of totalitarianism and populism</a:t>
            </a:r>
          </a:p>
          <a:p>
            <a:pPr marL="514350" indent="-514350" eaLnBrk="1" hangingPunct="1"/>
            <a:r>
              <a:rPr lang="en-US" sz="2400" dirty="0">
                <a:latin typeface="Calibri" charset="0"/>
              </a:rPr>
              <a:t>Mapping youth participation and civic engagement</a:t>
            </a:r>
          </a:p>
          <a:p>
            <a:pPr marL="514350" indent="-514350" eaLnBrk="1" hangingPunct="1"/>
            <a:r>
              <a:rPr lang="en-US" sz="2400" dirty="0" smtClean="0">
                <a:latin typeface="Calibri" charset="0"/>
              </a:rPr>
              <a:t>Examining new populisms</a:t>
            </a:r>
            <a:endParaRPr lang="en-US" sz="2400" dirty="0">
              <a:latin typeface="Calibri"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85CA50F8-7C71-4D88-BC76-1B1AD120619B}" type="slidenum">
              <a:rPr lang="en-GB" smtClean="0"/>
              <a:t>2</a:t>
            </a:fld>
            <a:endParaRPr lang="en-GB"/>
          </a:p>
        </p:txBody>
      </p:sp>
    </p:spTree>
    <p:extLst>
      <p:ext uri="{BB962C8B-B14F-4D97-AF65-F5344CB8AC3E}">
        <p14:creationId xmlns:p14="http://schemas.microsoft.com/office/powerpoint/2010/main" val="119779780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083250" cy="5340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55576" y="5733256"/>
            <a:ext cx="7920880" cy="655564"/>
          </a:xfrm>
          <a:prstGeom prst="rect">
            <a:avLst/>
          </a:prstGeom>
          <a:noFill/>
        </p:spPr>
        <p:txBody>
          <a:bodyPr wrap="square" rtlCol="0">
            <a:spAutoFit/>
          </a:bodyPr>
          <a:lstStyle/>
          <a:p>
            <a:r>
              <a:rPr lang="en-US" b="1" dirty="0">
                <a:solidFill>
                  <a:srgbClr val="000000"/>
                </a:solidFill>
              </a:rPr>
              <a:t>‘Let me put it this way – we live in a democratic state with no democracy’ </a:t>
            </a:r>
          </a:p>
          <a:p>
            <a:r>
              <a:rPr lang="en-GB" b="1" dirty="0">
                <a:solidFill>
                  <a:srgbClr val="000000"/>
                </a:solidFill>
              </a:rPr>
              <a:t>[Ethnography, Latvia]</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85CA50F8-7C71-4D88-BC76-1B1AD120619B}" type="slidenum">
              <a:rPr lang="en-GB" smtClean="0"/>
              <a:t>20</a:t>
            </a:fld>
            <a:endParaRPr lang="en-GB"/>
          </a:p>
        </p:txBody>
      </p:sp>
    </p:spTree>
    <p:extLst>
      <p:ext uri="{BB962C8B-B14F-4D97-AF65-F5344CB8AC3E}">
        <p14:creationId xmlns:p14="http://schemas.microsoft.com/office/powerpoint/2010/main" val="81849083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Participation: Democratic Performance</a:t>
            </a:r>
            <a:endParaRPr lang="en-GB" dirty="0"/>
          </a:p>
        </p:txBody>
      </p:sp>
      <p:sp>
        <p:nvSpPr>
          <p:cNvPr id="3" name="Text Placeholder 2"/>
          <p:cNvSpPr>
            <a:spLocks noGrp="1"/>
          </p:cNvSpPr>
          <p:nvPr>
            <p:ph type="body" idx="1"/>
          </p:nvPr>
        </p:nvSpPr>
        <p:spPr/>
        <p:txBody>
          <a:bodyPr/>
          <a:lstStyle/>
          <a:p>
            <a:r>
              <a:rPr lang="en-GB" sz="2800" b="1" dirty="0" smtClean="0"/>
              <a:t>Trust</a:t>
            </a:r>
            <a:r>
              <a:rPr lang="en-GB" sz="2800" dirty="0" smtClean="0"/>
              <a:t> </a:t>
            </a:r>
            <a:r>
              <a:rPr lang="en-GB" sz="2800" dirty="0"/>
              <a:t>towards core national institutions </a:t>
            </a:r>
          </a:p>
          <a:p>
            <a:r>
              <a:rPr lang="en-GB" sz="2800" b="1" dirty="0"/>
              <a:t>Cynicism </a:t>
            </a:r>
          </a:p>
          <a:p>
            <a:r>
              <a:rPr lang="en-GB" sz="2800" b="1" dirty="0"/>
              <a:t>Politicians interested </a:t>
            </a:r>
            <a:r>
              <a:rPr lang="en-GB" sz="2800" dirty="0"/>
              <a:t>in Young People </a:t>
            </a:r>
            <a:endParaRPr lang="en-GB" sz="2800" dirty="0" smtClean="0"/>
          </a:p>
          <a:p>
            <a:r>
              <a:rPr lang="en-GB" sz="2800" b="1" dirty="0" smtClean="0"/>
              <a:t>Satisfaction </a:t>
            </a:r>
            <a:r>
              <a:rPr lang="en-GB" sz="2800" b="1" dirty="0"/>
              <a:t>with Democracy </a:t>
            </a:r>
            <a:endParaRPr lang="en-GB" sz="2800" b="1" dirty="0" smtClean="0"/>
          </a:p>
          <a:p>
            <a:r>
              <a:rPr lang="en-GB" sz="2800" b="1" dirty="0" smtClean="0"/>
              <a:t>Positive </a:t>
            </a:r>
            <a:r>
              <a:rPr lang="en-GB" sz="2800" b="1" dirty="0"/>
              <a:t>views </a:t>
            </a:r>
            <a:r>
              <a:rPr lang="en-GB" sz="2800" dirty="0"/>
              <a:t>towards a </a:t>
            </a:r>
            <a:r>
              <a:rPr lang="en-GB" sz="2800" b="1" dirty="0"/>
              <a:t>democratic system </a:t>
            </a:r>
            <a:endParaRPr lang="en-GB" sz="2800" b="1" dirty="0" smtClean="0"/>
          </a:p>
          <a:p>
            <a:r>
              <a:rPr lang="en-GB" sz="2800" b="1" dirty="0" smtClean="0"/>
              <a:t>Efficacy</a:t>
            </a:r>
            <a:r>
              <a:rPr lang="en-GB" sz="2800" dirty="0" smtClean="0"/>
              <a:t> (Non </a:t>
            </a:r>
            <a:r>
              <a:rPr lang="en-GB" sz="2800" dirty="0"/>
              <a:t>Violent </a:t>
            </a:r>
            <a:r>
              <a:rPr lang="en-GB" sz="2800" dirty="0" smtClean="0"/>
              <a:t>and Violent/Illegal Efficacy)</a:t>
            </a:r>
            <a:endParaRPr lang="en-GB" sz="2800" dirty="0"/>
          </a:p>
          <a:p>
            <a:pPr lvl="1"/>
            <a:endParaRPr lang="en-GB" dirty="0"/>
          </a:p>
        </p:txBody>
      </p:sp>
    </p:spTree>
    <p:extLst>
      <p:ext uri="{BB962C8B-B14F-4D97-AF65-F5344CB8AC3E}">
        <p14:creationId xmlns:p14="http://schemas.microsoft.com/office/powerpoint/2010/main" val="289481927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Participation: </a:t>
            </a:r>
            <a:br>
              <a:rPr lang="en-GB" dirty="0" smtClean="0"/>
            </a:br>
            <a:r>
              <a:rPr lang="en-GB" dirty="0" smtClean="0"/>
              <a:t>Political </a:t>
            </a:r>
            <a:r>
              <a:rPr lang="en-GB" dirty="0"/>
              <a:t>Socialisation</a:t>
            </a:r>
          </a:p>
        </p:txBody>
      </p:sp>
      <p:sp>
        <p:nvSpPr>
          <p:cNvPr id="3" name="Text Placeholder 2"/>
          <p:cNvSpPr>
            <a:spLocks noGrp="1"/>
          </p:cNvSpPr>
          <p:nvPr>
            <p:ph type="body" idx="1"/>
          </p:nvPr>
        </p:nvSpPr>
        <p:spPr/>
        <p:txBody>
          <a:bodyPr/>
          <a:lstStyle/>
          <a:p>
            <a:r>
              <a:rPr lang="en-GB" sz="2800" b="1" dirty="0" smtClean="0"/>
              <a:t>Individual</a:t>
            </a:r>
            <a:endParaRPr lang="en-GB" sz="2800" dirty="0"/>
          </a:p>
          <a:p>
            <a:pPr lvl="2"/>
            <a:r>
              <a:rPr lang="en-GB" sz="2400" dirty="0"/>
              <a:t>Political </a:t>
            </a:r>
            <a:r>
              <a:rPr lang="en-GB" sz="2400" dirty="0" smtClean="0"/>
              <a:t>Interest</a:t>
            </a:r>
            <a:endParaRPr lang="en-GB" sz="2400" dirty="0"/>
          </a:p>
          <a:p>
            <a:pPr lvl="2"/>
            <a:r>
              <a:rPr lang="en-GB" sz="2400" dirty="0"/>
              <a:t>Internal efficacy: Political </a:t>
            </a:r>
            <a:r>
              <a:rPr lang="en-GB" sz="2400" dirty="0" smtClean="0"/>
              <a:t>Knowledge</a:t>
            </a:r>
            <a:endParaRPr lang="en-GB" sz="2400" dirty="0"/>
          </a:p>
          <a:p>
            <a:pPr lvl="2"/>
            <a:r>
              <a:rPr lang="en-GB" sz="2400" dirty="0"/>
              <a:t>How much time </a:t>
            </a:r>
            <a:r>
              <a:rPr lang="en-GB" sz="2400" dirty="0" smtClean="0"/>
              <a:t>spent </a:t>
            </a:r>
            <a:r>
              <a:rPr lang="en-GB" sz="2400" dirty="0"/>
              <a:t>keeping </a:t>
            </a:r>
            <a:r>
              <a:rPr lang="en-GB" sz="2400" dirty="0" smtClean="0"/>
              <a:t>getting </a:t>
            </a:r>
            <a:r>
              <a:rPr lang="en-GB" sz="2400" dirty="0"/>
              <a:t>informed about politics/current </a:t>
            </a:r>
            <a:r>
              <a:rPr lang="en-GB" sz="2400" dirty="0" smtClean="0"/>
              <a:t>affairs</a:t>
            </a:r>
            <a:endParaRPr lang="en-GB" sz="2400" dirty="0"/>
          </a:p>
          <a:p>
            <a:r>
              <a:rPr lang="en-GB" sz="2800" b="1" dirty="0" smtClean="0"/>
              <a:t>Family</a:t>
            </a:r>
            <a:endParaRPr lang="en-GB" sz="2800" dirty="0"/>
          </a:p>
          <a:p>
            <a:pPr lvl="2"/>
            <a:r>
              <a:rPr lang="en-GB" sz="2400" dirty="0" smtClean="0"/>
              <a:t>Parental Interest </a:t>
            </a:r>
            <a:r>
              <a:rPr lang="en-GB" sz="2400" dirty="0"/>
              <a:t>in </a:t>
            </a:r>
            <a:r>
              <a:rPr lang="en-GB" sz="2400" dirty="0" smtClean="0"/>
              <a:t>politics</a:t>
            </a:r>
          </a:p>
          <a:p>
            <a:pPr lvl="2"/>
            <a:r>
              <a:rPr lang="en-GB" sz="2400" dirty="0" smtClean="0"/>
              <a:t>Discuss </a:t>
            </a:r>
            <a:r>
              <a:rPr lang="en-GB" sz="2400" dirty="0"/>
              <a:t>political issues with </a:t>
            </a:r>
            <a:r>
              <a:rPr lang="en-GB" sz="2400" dirty="0" smtClean="0"/>
              <a:t>parents</a:t>
            </a:r>
            <a:endParaRPr lang="en-GB" sz="2400" dirty="0"/>
          </a:p>
          <a:p>
            <a:pPr lvl="2"/>
            <a:r>
              <a:rPr lang="en-GB" sz="2400" dirty="0"/>
              <a:t>How often do parents vote in </a:t>
            </a:r>
            <a:r>
              <a:rPr lang="en-GB" sz="2400" dirty="0" smtClean="0"/>
              <a:t>elections</a:t>
            </a:r>
          </a:p>
          <a:p>
            <a:r>
              <a:rPr lang="en-GB" sz="2800" b="1" dirty="0" smtClean="0"/>
              <a:t>Other institutions</a:t>
            </a:r>
          </a:p>
          <a:p>
            <a:pPr lvl="2"/>
            <a:r>
              <a:rPr lang="en-GB" sz="2400" dirty="0" smtClean="0"/>
              <a:t>Church</a:t>
            </a:r>
          </a:p>
          <a:p>
            <a:pPr lvl="2"/>
            <a:endParaRPr lang="en-GB" sz="2800" dirty="0"/>
          </a:p>
        </p:txBody>
      </p:sp>
    </p:spTree>
    <p:extLst>
      <p:ext uri="{BB962C8B-B14F-4D97-AF65-F5344CB8AC3E}">
        <p14:creationId xmlns:p14="http://schemas.microsoft.com/office/powerpoint/2010/main" val="192899588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dirty="0" smtClean="0">
                <a:latin typeface="Calibri" charset="0"/>
              </a:rPr>
              <a:t>Project design</a:t>
            </a:r>
            <a:endParaRPr lang="en-GB" dirty="0">
              <a:latin typeface="Calibri" charset="0"/>
            </a:endParaRPr>
          </a:p>
        </p:txBody>
      </p:sp>
      <p:sp>
        <p:nvSpPr>
          <p:cNvPr id="18434" name="Content Placeholder 2"/>
          <p:cNvSpPr>
            <a:spLocks noGrp="1"/>
          </p:cNvSpPr>
          <p:nvPr>
            <p:ph idx="1"/>
          </p:nvPr>
        </p:nvSpPr>
        <p:spPr/>
        <p:txBody>
          <a:bodyPr/>
          <a:lstStyle/>
          <a:p>
            <a:r>
              <a:rPr lang="en-GB" sz="2400" dirty="0" smtClean="0">
                <a:latin typeface="Calibri" charset="0"/>
              </a:rPr>
              <a:t>Case study approach: </a:t>
            </a:r>
            <a:r>
              <a:rPr lang="en-GB" sz="2400" dirty="0">
                <a:latin typeface="Calibri" charset="0"/>
              </a:rPr>
              <a:t>30 carefully selected research locations (within country </a:t>
            </a:r>
            <a:r>
              <a:rPr lang="en-GB" sz="2400" dirty="0" smtClean="0">
                <a:latin typeface="Calibri" charset="0"/>
              </a:rPr>
              <a:t>contrasts in terms of hypothesised receptivity to radical politics), fieldwork conducted 2012-13</a:t>
            </a:r>
          </a:p>
          <a:p>
            <a:pPr lvl="0"/>
            <a:r>
              <a:rPr lang="en-GB" sz="2400" dirty="0" smtClean="0">
                <a:latin typeface="Calibri" charset="0"/>
              </a:rPr>
              <a:t>Questionnaire survey (N =  16,935, target = 600 per location) of </a:t>
            </a:r>
            <a:r>
              <a:rPr lang="en-GB" sz="2400" dirty="0">
                <a:latin typeface="Calibri" charset="0"/>
              </a:rPr>
              <a:t>young </a:t>
            </a:r>
            <a:r>
              <a:rPr lang="en-GB" sz="2400" dirty="0" smtClean="0">
                <a:latin typeface="Calibri" charset="0"/>
              </a:rPr>
              <a:t>people aged 16-25, </a:t>
            </a:r>
            <a:r>
              <a:rPr lang="fr-FR" sz="2400" dirty="0"/>
              <a:t>Common questionnaire </a:t>
            </a:r>
            <a:r>
              <a:rPr lang="fr-FR" sz="2400" dirty="0" err="1" smtClean="0"/>
              <a:t>included</a:t>
            </a:r>
            <a:r>
              <a:rPr lang="fr-FR" sz="2400" dirty="0" smtClean="0"/>
              <a:t> 82 </a:t>
            </a:r>
            <a:r>
              <a:rPr lang="fr-FR" sz="2400" dirty="0"/>
              <a:t>questions, c400 </a:t>
            </a:r>
            <a:r>
              <a:rPr lang="fr-FR" sz="2400" dirty="0" smtClean="0"/>
              <a:t>items</a:t>
            </a:r>
            <a:endParaRPr lang="en-GB" sz="2400" dirty="0" smtClean="0">
              <a:latin typeface="Calibri" charset="0"/>
            </a:endParaRPr>
          </a:p>
          <a:p>
            <a:pPr eaLnBrk="1" hangingPunct="1"/>
            <a:r>
              <a:rPr lang="en-GB" sz="2400" dirty="0" smtClean="0">
                <a:latin typeface="Calibri" charset="0"/>
              </a:rPr>
              <a:t>Follow </a:t>
            </a:r>
            <a:r>
              <a:rPr lang="en-GB" sz="2400" dirty="0">
                <a:latin typeface="Calibri" charset="0"/>
              </a:rPr>
              <a:t>up interviews </a:t>
            </a:r>
            <a:r>
              <a:rPr lang="en-GB" sz="2400" dirty="0" smtClean="0">
                <a:latin typeface="Calibri" charset="0"/>
              </a:rPr>
              <a:t>(N = 901, target = 30 per location </a:t>
            </a:r>
            <a:r>
              <a:rPr lang="en-GB" sz="2400" dirty="0">
                <a:latin typeface="Calibri" charset="0"/>
              </a:rPr>
              <a:t>with a sub-sample of these young people</a:t>
            </a:r>
          </a:p>
          <a:p>
            <a:pPr eaLnBrk="1" hangingPunct="1"/>
            <a:r>
              <a:rPr lang="en-GB" sz="2400" dirty="0" smtClean="0">
                <a:latin typeface="Calibri" charset="0"/>
              </a:rPr>
              <a:t>44 </a:t>
            </a:r>
            <a:r>
              <a:rPr lang="en-GB" sz="2400" dirty="0">
                <a:latin typeface="Calibri" charset="0"/>
              </a:rPr>
              <a:t>Ethnographic </a:t>
            </a:r>
            <a:r>
              <a:rPr lang="en-GB" sz="2400" dirty="0" smtClean="0">
                <a:latin typeface="Calibri" charset="0"/>
              </a:rPr>
              <a:t>studies, in 6 clusters</a:t>
            </a:r>
          </a:p>
          <a:p>
            <a:pPr eaLnBrk="1" hangingPunct="1"/>
            <a:r>
              <a:rPr lang="en-GB" sz="2400" dirty="0" smtClean="0">
                <a:latin typeface="Calibri" charset="0"/>
              </a:rPr>
              <a:t>Museums as sites of memory, interviews with staff and young people</a:t>
            </a:r>
          </a:p>
          <a:p>
            <a:pPr eaLnBrk="1" hangingPunct="1"/>
            <a:endParaRPr lang="en-GB" sz="2400" dirty="0">
              <a:latin typeface="Calibri"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85CA50F8-7C71-4D88-BC76-1B1AD120619B}" type="slidenum">
              <a:rPr lang="en-GB" smtClean="0"/>
              <a:t>3</a:t>
            </a:fld>
            <a:endParaRPr lang="en-GB" dirty="0"/>
          </a:p>
        </p:txBody>
      </p:sp>
    </p:spTree>
    <p:extLst>
      <p:ext uri="{BB962C8B-B14F-4D97-AF65-F5344CB8AC3E}">
        <p14:creationId xmlns:p14="http://schemas.microsoft.com/office/powerpoint/2010/main" val="337743189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0440"/>
            <a:ext cx="9144000" cy="6457119"/>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Contrasting locations: </a:t>
            </a:r>
            <a:br>
              <a:rPr lang="en-US" dirty="0" smtClean="0"/>
            </a:br>
            <a:r>
              <a:rPr lang="en-US" dirty="0" smtClean="0"/>
              <a:t>Anti-migrant sentiment</a:t>
            </a:r>
            <a:endParaRPr lang="en-US" dirty="0"/>
          </a:p>
        </p:txBody>
      </p:sp>
      <p:pic>
        <p:nvPicPr>
          <p:cNvPr id="6" name="Picture 5"/>
          <p:cNvPicPr>
            <a:picLocks noChangeAspect="1"/>
          </p:cNvPicPr>
          <p:nvPr/>
        </p:nvPicPr>
        <p:blipFill>
          <a:blip r:embed="rId2"/>
          <a:stretch>
            <a:fillRect/>
          </a:stretch>
        </p:blipFill>
        <p:spPr>
          <a:xfrm>
            <a:off x="2298700" y="1600201"/>
            <a:ext cx="3870313" cy="5257800"/>
          </a:xfrm>
          <a:prstGeom prst="rect">
            <a:avLst/>
          </a:prstGeom>
        </p:spPr>
      </p:pic>
    </p:spTree>
    <p:extLst>
      <p:ext uri="{BB962C8B-B14F-4D97-AF65-F5344CB8AC3E}">
        <p14:creationId xmlns:p14="http://schemas.microsoft.com/office/powerpoint/2010/main" val="7918425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of participation</a:t>
            </a:r>
            <a:endParaRPr lang="en-US" dirty="0"/>
          </a:p>
        </p:txBody>
      </p:sp>
      <p:sp>
        <p:nvSpPr>
          <p:cNvPr id="3" name="Text Placeholder 2"/>
          <p:cNvSpPr>
            <a:spLocks noGrp="1"/>
          </p:cNvSpPr>
          <p:nvPr>
            <p:ph type="body" idx="1"/>
          </p:nvPr>
        </p:nvSpPr>
        <p:spPr/>
        <p:txBody>
          <a:bodyPr/>
          <a:lstStyle/>
          <a:p>
            <a:r>
              <a:rPr lang="en-US" dirty="0" smtClean="0"/>
              <a:t>Young people often feel excluded from politics</a:t>
            </a:r>
          </a:p>
          <a:p>
            <a:r>
              <a:rPr lang="en-US" dirty="0" smtClean="0"/>
              <a:t>Youth participation in traditional forms is falling</a:t>
            </a:r>
          </a:p>
          <a:p>
            <a:r>
              <a:rPr lang="en-US" dirty="0" smtClean="0"/>
              <a:t>Definitions of political participation need to change</a:t>
            </a:r>
          </a:p>
          <a:p>
            <a:r>
              <a:rPr lang="en-US" dirty="0" smtClean="0"/>
              <a:t>Participation and involvement is changing</a:t>
            </a:r>
          </a:p>
          <a:p>
            <a:r>
              <a:rPr lang="en-US" dirty="0" smtClean="0"/>
              <a:t>Political </a:t>
            </a:r>
            <a:r>
              <a:rPr lang="en-US" dirty="0" err="1" smtClean="0"/>
              <a:t>socialisation</a:t>
            </a:r>
            <a:r>
              <a:rPr lang="en-US" dirty="0" smtClean="0"/>
              <a:t> is moving beyond family school and immediate peers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854407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3124200" y="6210109"/>
            <a:ext cx="2895600" cy="65760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800">
                <a:latin typeface="Chiller"/>
                <a:ea typeface="Chiller"/>
                <a:cs typeface="Chiller"/>
                <a:sym typeface="Chiller"/>
              </a:defRPr>
            </a:lvl1pPr>
          </a:lstStyle>
          <a:p>
            <a:pPr lvl="0">
              <a:defRPr sz="1800"/>
            </a:pPr>
            <a:r>
              <a:rPr sz="2800"/>
              <a:t>MYPLACE</a:t>
            </a:r>
          </a:p>
        </p:txBody>
      </p:sp>
      <p:sp>
        <p:nvSpPr>
          <p:cNvPr id="77" name="Shape 77"/>
          <p:cNvSpPr>
            <a:spLocks noGrp="1"/>
          </p:cNvSpPr>
          <p:nvPr>
            <p:ph type="title"/>
          </p:nvPr>
        </p:nvSpPr>
        <p:spPr>
          <a:prstGeom prst="rect">
            <a:avLst/>
          </a:prstGeom>
        </p:spPr>
        <p:txBody>
          <a:bodyPr lIns="0" tIns="0" rIns="0" bIns="0">
            <a:normAutofit/>
          </a:bodyPr>
          <a:lstStyle/>
          <a:p>
            <a:pPr lvl="0">
              <a:defRPr sz="1800" b="0" cap="none">
                <a:solidFill>
                  <a:srgbClr val="000000"/>
                </a:solidFill>
              </a:defRPr>
            </a:pPr>
            <a:r>
              <a:rPr sz="4000" b="1" cap="all" dirty="0" smtClean="0">
                <a:solidFill>
                  <a:srgbClr val="808080"/>
                </a:solidFill>
              </a:rPr>
              <a:t>Measure</a:t>
            </a:r>
            <a:r>
              <a:rPr lang="en-GB" sz="4000" b="1" cap="all" dirty="0" smtClean="0">
                <a:solidFill>
                  <a:srgbClr val="808080"/>
                </a:solidFill>
              </a:rPr>
              <a:t>S</a:t>
            </a:r>
            <a:r>
              <a:rPr sz="4000" b="1" cap="all" dirty="0" smtClean="0">
                <a:solidFill>
                  <a:srgbClr val="808080"/>
                </a:solidFill>
              </a:rPr>
              <a:t> </a:t>
            </a:r>
            <a:r>
              <a:rPr sz="4000" b="1" cap="all" dirty="0">
                <a:solidFill>
                  <a:srgbClr val="808080"/>
                </a:solidFill>
              </a:rPr>
              <a:t>of </a:t>
            </a:r>
            <a:r>
              <a:rPr lang="en-GB" sz="4000" b="1" cap="all" dirty="0" smtClean="0">
                <a:solidFill>
                  <a:srgbClr val="808080"/>
                </a:solidFill>
              </a:rPr>
              <a:t>Participation</a:t>
            </a:r>
            <a:endParaRPr sz="4000" b="1" cap="all" dirty="0">
              <a:solidFill>
                <a:srgbClr val="808080"/>
              </a:solidFill>
            </a:endParaRPr>
          </a:p>
        </p:txBody>
      </p:sp>
      <p:sp>
        <p:nvSpPr>
          <p:cNvPr id="78" name="Shape 78"/>
          <p:cNvSpPr>
            <a:spLocks noGrp="1"/>
          </p:cNvSpPr>
          <p:nvPr>
            <p:ph type="body" idx="1"/>
          </p:nvPr>
        </p:nvSpPr>
        <p:spPr>
          <a:xfrm>
            <a:off x="722312" y="2906713"/>
            <a:ext cx="7772401" cy="1500188"/>
          </a:xfrm>
          <a:prstGeom prst="rect">
            <a:avLst/>
          </a:prstGeom>
        </p:spPr>
        <p:txBody>
          <a:bodyPr lIns="0" tIns="0" rIns="0" bIns="0">
            <a:normAutofit/>
          </a:bodyPr>
          <a:lstStyle/>
          <a:p>
            <a:pPr lvl="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9835" y="2237352"/>
            <a:ext cx="4495813" cy="352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92076"/>
            <a:ext cx="8229600" cy="999745"/>
          </a:xfrm>
        </p:spPr>
        <p:txBody>
          <a:bodyPr>
            <a:normAutofit/>
          </a:bodyPr>
          <a:lstStyle/>
          <a:p>
            <a:r>
              <a:rPr lang="en-GB" sz="3600" b="1" dirty="0" smtClean="0"/>
              <a:t>Voting in National Elections</a:t>
            </a:r>
            <a:endParaRPr lang="en-GB" sz="3600" b="1" dirty="0"/>
          </a:p>
        </p:txBody>
      </p:sp>
      <p:sp>
        <p:nvSpPr>
          <p:cNvPr id="3" name="Text Placeholder 2"/>
          <p:cNvSpPr>
            <a:spLocks noGrp="1"/>
          </p:cNvSpPr>
          <p:nvPr>
            <p:ph type="body" idx="1"/>
          </p:nvPr>
        </p:nvSpPr>
        <p:spPr>
          <a:xfrm>
            <a:off x="193160" y="1398633"/>
            <a:ext cx="4317876" cy="639762"/>
          </a:xfrm>
        </p:spPr>
        <p:txBody>
          <a:bodyPr>
            <a:normAutofit fontScale="92500" lnSpcReduction="20000"/>
          </a:bodyPr>
          <a:lstStyle/>
          <a:p>
            <a:r>
              <a:rPr lang="en-GB" dirty="0" smtClean="0"/>
              <a:t>Q8/Q10</a:t>
            </a:r>
            <a:r>
              <a:rPr lang="en-GB" dirty="0"/>
              <a:t>: </a:t>
            </a:r>
            <a:r>
              <a:rPr lang="en-GB" dirty="0" smtClean="0"/>
              <a:t>All Eligible voters and voting in National Elections</a:t>
            </a:r>
            <a:endParaRPr lang="en-GB" dirty="0"/>
          </a:p>
        </p:txBody>
      </p:sp>
      <p:sp>
        <p:nvSpPr>
          <p:cNvPr id="6" name="Content Placeholder 5"/>
          <p:cNvSpPr>
            <a:spLocks noGrp="1"/>
          </p:cNvSpPr>
          <p:nvPr>
            <p:ph sz="quarter" idx="4"/>
          </p:nvPr>
        </p:nvSpPr>
        <p:spPr>
          <a:xfrm>
            <a:off x="4658673" y="1398633"/>
            <a:ext cx="4041775" cy="4498658"/>
          </a:xfrm>
        </p:spPr>
        <p:txBody>
          <a:bodyPr>
            <a:noAutofit/>
          </a:bodyPr>
          <a:lstStyle/>
          <a:p>
            <a:pPr marL="0" indent="0">
              <a:buNone/>
            </a:pPr>
            <a:r>
              <a:rPr lang="en-US" sz="1600" dirty="0">
                <a:solidFill>
                  <a:srgbClr val="000000"/>
                </a:solidFill>
              </a:rPr>
              <a:t>‘[…] I believe that we should all vote’ </a:t>
            </a:r>
            <a:endParaRPr lang="en-GB" sz="1600" dirty="0">
              <a:solidFill>
                <a:srgbClr val="000000"/>
              </a:solidFill>
            </a:endParaRPr>
          </a:p>
          <a:p>
            <a:pPr marL="0" indent="0">
              <a:buNone/>
            </a:pPr>
            <a:r>
              <a:rPr lang="en-GB" sz="1600" dirty="0">
                <a:solidFill>
                  <a:srgbClr val="000000"/>
                </a:solidFill>
              </a:rPr>
              <a:t>‘Elections are the only means for being active</a:t>
            </a:r>
            <a:r>
              <a:rPr lang="en-GB" sz="1600" dirty="0" smtClean="0">
                <a:solidFill>
                  <a:srgbClr val="000000"/>
                </a:solidFill>
              </a:rPr>
              <a:t>’</a:t>
            </a:r>
            <a:endParaRPr lang="en-GB" sz="1600" dirty="0">
              <a:solidFill>
                <a:srgbClr val="000000"/>
              </a:solidFill>
            </a:endParaRPr>
          </a:p>
          <a:p>
            <a:pPr marL="0" indent="0">
              <a:buNone/>
            </a:pPr>
            <a:r>
              <a:rPr lang="en-GB" sz="1600" dirty="0">
                <a:solidFill>
                  <a:srgbClr val="000000"/>
                </a:solidFill>
              </a:rPr>
              <a:t>‘I think, in my opinion voting is a civic duty.</a:t>
            </a:r>
            <a:r>
              <a:rPr lang="en-US" sz="1600" dirty="0">
                <a:solidFill>
                  <a:srgbClr val="000000"/>
                </a:solidFill>
              </a:rPr>
              <a:t> Everyone who </a:t>
            </a:r>
            <a:r>
              <a:rPr lang="en-GB" sz="1600" dirty="0">
                <a:solidFill>
                  <a:srgbClr val="000000"/>
                </a:solidFill>
              </a:rPr>
              <a:t>has the opportunity to vote I think </a:t>
            </a:r>
            <a:r>
              <a:rPr lang="en-US" sz="1600" dirty="0">
                <a:solidFill>
                  <a:srgbClr val="000000"/>
                </a:solidFill>
              </a:rPr>
              <a:t>he </a:t>
            </a:r>
            <a:r>
              <a:rPr lang="en-GB" sz="1600" dirty="0">
                <a:solidFill>
                  <a:srgbClr val="000000"/>
                </a:solidFill>
              </a:rPr>
              <a:t>should do it, because </a:t>
            </a:r>
            <a:r>
              <a:rPr lang="en-US" sz="1600" dirty="0">
                <a:solidFill>
                  <a:srgbClr val="000000"/>
                </a:solidFill>
              </a:rPr>
              <a:t>it </a:t>
            </a:r>
            <a:r>
              <a:rPr lang="en-GB" sz="1600" dirty="0">
                <a:solidFill>
                  <a:srgbClr val="000000"/>
                </a:solidFill>
              </a:rPr>
              <a:t>is we who elect our leaders and I think that also </a:t>
            </a:r>
            <a:r>
              <a:rPr lang="en-US" sz="1600" dirty="0">
                <a:solidFill>
                  <a:srgbClr val="000000"/>
                </a:solidFill>
              </a:rPr>
              <a:t>it is an opportunity to influence </a:t>
            </a:r>
            <a:r>
              <a:rPr lang="en-GB" sz="1600" dirty="0">
                <a:solidFill>
                  <a:srgbClr val="000000"/>
                </a:solidFill>
              </a:rPr>
              <a:t>the political situation in the country</a:t>
            </a:r>
            <a:r>
              <a:rPr lang="en-GB" sz="1600" dirty="0" smtClean="0">
                <a:solidFill>
                  <a:srgbClr val="000000"/>
                </a:solidFill>
              </a:rPr>
              <a:t>’</a:t>
            </a:r>
            <a:endParaRPr lang="en-GB" sz="1600" dirty="0">
              <a:solidFill>
                <a:srgbClr val="000000"/>
              </a:solidFill>
            </a:endParaRPr>
          </a:p>
          <a:p>
            <a:pPr marL="0" indent="0">
              <a:buNone/>
            </a:pPr>
            <a:r>
              <a:rPr lang="en-US" sz="1600" dirty="0">
                <a:solidFill>
                  <a:srgbClr val="000000"/>
                </a:solidFill>
              </a:rPr>
              <a:t>‘I vote, because I think that this is one of the last rights we still have and the one to go on strike’  </a:t>
            </a:r>
            <a:endParaRPr lang="en-US" sz="1600" dirty="0" smtClean="0">
              <a:solidFill>
                <a:srgbClr val="000000"/>
              </a:solidFill>
            </a:endParaRPr>
          </a:p>
          <a:p>
            <a:pPr marL="0" indent="0">
              <a:buNone/>
            </a:pPr>
            <a:r>
              <a:rPr lang="en-GB" sz="1600" b="1" dirty="0">
                <a:solidFill>
                  <a:srgbClr val="000000"/>
                </a:solidFill>
              </a:rPr>
              <a:t>‘I don’t participate in the elections. I stopped doing it recently. Most probably because I think that my vote won’t change anything’ </a:t>
            </a:r>
            <a:endParaRPr lang="en-US" sz="1600" b="1" i="1" dirty="0">
              <a:solidFill>
                <a:srgbClr val="000000"/>
              </a:solidFill>
            </a:endParaRPr>
          </a:p>
          <a:p>
            <a:pPr marL="0" indent="0">
              <a:buNone/>
            </a:pPr>
            <a:r>
              <a:rPr lang="en-US" sz="1600" dirty="0">
                <a:solidFill>
                  <a:srgbClr val="000000"/>
                </a:solidFill>
              </a:rPr>
              <a:t>[ Ethnography, cluster 6: Faith based </a:t>
            </a:r>
            <a:r>
              <a:rPr lang="en-US" sz="1600" dirty="0" err="1">
                <a:solidFill>
                  <a:srgbClr val="000000"/>
                </a:solidFill>
              </a:rPr>
              <a:t>organisations</a:t>
            </a:r>
            <a:r>
              <a:rPr lang="en-US" sz="1600" dirty="0">
                <a:solidFill>
                  <a:srgbClr val="000000"/>
                </a:solidFill>
              </a:rPr>
              <a:t>]</a:t>
            </a:r>
          </a:p>
        </p:txBody>
      </p:sp>
      <p:sp>
        <p:nvSpPr>
          <p:cNvPr id="7" name="TextBox 6"/>
          <p:cNvSpPr txBox="1"/>
          <p:nvPr/>
        </p:nvSpPr>
        <p:spPr>
          <a:xfrm>
            <a:off x="3577536" y="5456255"/>
            <a:ext cx="881973" cy="261610"/>
          </a:xfrm>
          <a:prstGeom prst="rect">
            <a:avLst/>
          </a:prstGeom>
          <a:noFill/>
        </p:spPr>
        <p:txBody>
          <a:bodyPr wrap="none" rtlCol="0">
            <a:spAutoFit/>
          </a:bodyPr>
          <a:lstStyle/>
          <a:p>
            <a:r>
              <a:rPr lang="en-GB" sz="1100" dirty="0" smtClean="0"/>
              <a:t>Base 10,033</a:t>
            </a:r>
            <a:endParaRPr lang="en-GB" sz="1100" dirty="0"/>
          </a:p>
        </p:txBody>
      </p:sp>
      <p:sp>
        <p:nvSpPr>
          <p:cNvPr id="4" name="Slide Number Placeholder 3"/>
          <p:cNvSpPr>
            <a:spLocks noGrp="1"/>
          </p:cNvSpPr>
          <p:nvPr>
            <p:ph type="sldNum" sz="quarter" idx="12"/>
          </p:nvPr>
        </p:nvSpPr>
        <p:spPr/>
        <p:txBody>
          <a:bodyPr/>
          <a:lstStyle/>
          <a:p>
            <a:fld id="{85CA50F8-7C71-4D88-BC76-1B1AD120619B}" type="slidenum">
              <a:rPr lang="en-GB" smtClean="0"/>
              <a:t>8</a:t>
            </a:fld>
            <a:endParaRPr lang="en-GB"/>
          </a:p>
        </p:txBody>
      </p:sp>
    </p:spTree>
    <p:extLst>
      <p:ext uri="{BB962C8B-B14F-4D97-AF65-F5344CB8AC3E}">
        <p14:creationId xmlns:p14="http://schemas.microsoft.com/office/powerpoint/2010/main" val="4037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t>Voting in National elections</a:t>
            </a:r>
            <a:endParaRPr lang="en-GB" sz="3600" b="1" dirty="0"/>
          </a:p>
        </p:txBody>
      </p:sp>
      <p:sp>
        <p:nvSpPr>
          <p:cNvPr id="5" name="Text Placeholder 4"/>
          <p:cNvSpPr>
            <a:spLocks noGrp="1"/>
          </p:cNvSpPr>
          <p:nvPr>
            <p:ph type="body" idx="1"/>
          </p:nvPr>
        </p:nvSpPr>
        <p:spPr>
          <a:xfrm>
            <a:off x="457200" y="908720"/>
            <a:ext cx="4040188" cy="639762"/>
          </a:xfrm>
        </p:spPr>
        <p:txBody>
          <a:bodyPr>
            <a:normAutofit fontScale="77500" lnSpcReduction="20000"/>
          </a:bodyPr>
          <a:lstStyle/>
          <a:p>
            <a:r>
              <a:rPr lang="en-GB" dirty="0"/>
              <a:t>Q8/Q10: Proportion of eligible young people who voted in National </a:t>
            </a:r>
            <a:r>
              <a:rPr lang="en-GB" dirty="0" smtClean="0"/>
              <a:t>elections</a:t>
            </a:r>
            <a:endParaRPr lang="en-GB"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11560" y="1604797"/>
            <a:ext cx="3744416" cy="4992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sz="quarter" idx="4"/>
          </p:nvPr>
        </p:nvSpPr>
        <p:spPr>
          <a:xfrm>
            <a:off x="4645025" y="908720"/>
            <a:ext cx="4041775" cy="5688631"/>
          </a:xfrm>
        </p:spPr>
        <p:txBody>
          <a:bodyPr>
            <a:normAutofit fontScale="62500" lnSpcReduction="20000"/>
          </a:bodyPr>
          <a:lstStyle/>
          <a:p>
            <a:pPr marL="0" indent="0">
              <a:buNone/>
            </a:pPr>
            <a:r>
              <a:rPr lang="en-US" sz="2600" dirty="0">
                <a:solidFill>
                  <a:srgbClr val="000000"/>
                </a:solidFill>
              </a:rPr>
              <a:t>‘I heard some guys saying ‘it’s too far, I will not go to vote’, but I could not accept that. I couldn’t, because of my conscience, to accept that they give me the right to choose, to vote and I am not taking advantage of this opportunity. At least, despite all the other things that have been abolished, I still have the right to vote and express my opinion!’ (Interview, Greece). </a:t>
            </a:r>
            <a:endParaRPr lang="en-US" sz="2600" dirty="0" smtClean="0">
              <a:solidFill>
                <a:srgbClr val="000000"/>
              </a:solidFill>
            </a:endParaRPr>
          </a:p>
          <a:p>
            <a:pPr marL="0" indent="0">
              <a:buNone/>
            </a:pPr>
            <a:endParaRPr lang="en-US" sz="2600" dirty="0" smtClean="0">
              <a:solidFill>
                <a:srgbClr val="000000"/>
              </a:solidFill>
            </a:endParaRPr>
          </a:p>
          <a:p>
            <a:pPr marL="0" indent="0">
              <a:buNone/>
            </a:pPr>
            <a:r>
              <a:rPr lang="hu-HU" sz="2500" dirty="0" smtClean="0">
                <a:solidFill>
                  <a:srgbClr val="000000"/>
                </a:solidFill>
              </a:rPr>
              <a:t>‘In </a:t>
            </a:r>
            <a:r>
              <a:rPr lang="hu-HU" sz="2500" dirty="0">
                <a:solidFill>
                  <a:srgbClr val="000000"/>
                </a:solidFill>
              </a:rPr>
              <a:t>our Russia, I think that everything is already decided. Go to vote or don’t go to vote, it’s all the same. It’s all decided: who will come to power, which party will win, and who the President will be.</a:t>
            </a:r>
            <a:r>
              <a:rPr lang="en-GB" sz="2500" dirty="0">
                <a:solidFill>
                  <a:srgbClr val="000000"/>
                </a:solidFill>
              </a:rPr>
              <a:t> </a:t>
            </a:r>
            <a:r>
              <a:rPr lang="en-GB" sz="2500" dirty="0" smtClean="0">
                <a:solidFill>
                  <a:srgbClr val="000000"/>
                </a:solidFill>
              </a:rPr>
              <a:t> (Interview, Russia)</a:t>
            </a:r>
            <a:endParaRPr lang="en-US" sz="2500" dirty="0">
              <a:solidFill>
                <a:srgbClr val="000000"/>
              </a:solidFill>
            </a:endParaRPr>
          </a:p>
          <a:p>
            <a:pPr marL="0" indent="0">
              <a:buNone/>
            </a:pPr>
            <a:endParaRPr lang="en-GB" sz="2600" dirty="0" smtClean="0">
              <a:solidFill>
                <a:srgbClr val="000000"/>
              </a:solidFill>
            </a:endParaRPr>
          </a:p>
          <a:p>
            <a:pPr marL="0" indent="0">
              <a:buNone/>
            </a:pPr>
            <a:r>
              <a:rPr lang="en-GB" sz="2600" dirty="0" smtClean="0">
                <a:solidFill>
                  <a:srgbClr val="000000"/>
                </a:solidFill>
              </a:rPr>
              <a:t>‘No</a:t>
            </a:r>
            <a:r>
              <a:rPr lang="en-GB" sz="2600" dirty="0">
                <a:solidFill>
                  <a:srgbClr val="000000"/>
                </a:solidFill>
              </a:rPr>
              <a:t>.  I don’t, I won’t vote.  I know what they say, like oh yeah, they fought to get women’s rights to vote and stuff like that -  don’t bother me, does not interest me in the, in the </a:t>
            </a:r>
            <a:r>
              <a:rPr lang="en-GB" sz="2600" dirty="0" smtClean="0">
                <a:solidFill>
                  <a:srgbClr val="000000"/>
                </a:solidFill>
              </a:rPr>
              <a:t>slightest … </a:t>
            </a:r>
            <a:r>
              <a:rPr lang="en-GB" sz="2600" dirty="0">
                <a:solidFill>
                  <a:srgbClr val="000000"/>
                </a:solidFill>
              </a:rPr>
              <a:t>even if I do vote my vote’s </a:t>
            </a:r>
            <a:r>
              <a:rPr lang="en-GB" sz="2600" dirty="0" err="1">
                <a:solidFill>
                  <a:srgbClr val="000000"/>
                </a:solidFill>
              </a:rPr>
              <a:t>gonna</a:t>
            </a:r>
            <a:r>
              <a:rPr lang="en-GB" sz="2600" dirty="0">
                <a:solidFill>
                  <a:srgbClr val="000000"/>
                </a:solidFill>
              </a:rPr>
              <a:t> make a difference to who, to who gets what or who does what and stuff like that and what they’re </a:t>
            </a:r>
            <a:r>
              <a:rPr lang="en-GB" sz="2600" dirty="0" err="1">
                <a:solidFill>
                  <a:srgbClr val="000000"/>
                </a:solidFill>
              </a:rPr>
              <a:t>gonna</a:t>
            </a:r>
            <a:r>
              <a:rPr lang="en-GB" sz="2600" dirty="0">
                <a:solidFill>
                  <a:srgbClr val="000000"/>
                </a:solidFill>
              </a:rPr>
              <a:t> do with it, with that power and they’re </a:t>
            </a:r>
            <a:r>
              <a:rPr lang="en-GB" sz="2600" dirty="0" err="1">
                <a:solidFill>
                  <a:srgbClr val="000000"/>
                </a:solidFill>
              </a:rPr>
              <a:t>gonna</a:t>
            </a:r>
            <a:r>
              <a:rPr lang="en-GB" sz="2600" dirty="0">
                <a:solidFill>
                  <a:srgbClr val="000000"/>
                </a:solidFill>
              </a:rPr>
              <a:t>... I don’t think it influences it. </a:t>
            </a:r>
            <a:r>
              <a:rPr lang="en-GB" sz="2600" dirty="0" smtClean="0">
                <a:solidFill>
                  <a:srgbClr val="000000"/>
                </a:solidFill>
              </a:rPr>
              <a:t>[Interview, UK]</a:t>
            </a:r>
            <a:endParaRPr lang="en-GB" sz="2600" dirty="0">
              <a:solidFill>
                <a:srgbClr val="000000"/>
              </a:solidFill>
            </a:endParaRPr>
          </a:p>
        </p:txBody>
      </p:sp>
      <p:sp>
        <p:nvSpPr>
          <p:cNvPr id="3" name="Slide Number Placeholder 2"/>
          <p:cNvSpPr>
            <a:spLocks noGrp="1"/>
          </p:cNvSpPr>
          <p:nvPr>
            <p:ph type="sldNum" sz="quarter" idx="12"/>
          </p:nvPr>
        </p:nvSpPr>
        <p:spPr/>
        <p:txBody>
          <a:bodyPr/>
          <a:lstStyle/>
          <a:p>
            <a:fld id="{85CA50F8-7C71-4D88-BC76-1B1AD120619B}" type="slidenum">
              <a:rPr lang="en-GB" smtClean="0"/>
              <a:t>9</a:t>
            </a:fld>
            <a:endParaRPr lang="en-GB"/>
          </a:p>
        </p:txBody>
      </p:sp>
    </p:spTree>
    <p:extLst>
      <p:ext uri="{BB962C8B-B14F-4D97-AF65-F5344CB8AC3E}">
        <p14:creationId xmlns:p14="http://schemas.microsoft.com/office/powerpoint/2010/main" val="1442989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5467</TotalTime>
  <Words>2031</Words>
  <Application>Microsoft Macintosh PowerPoint</Application>
  <PresentationFormat>On-screen Show (4:3)</PresentationFormat>
  <Paragraphs>164</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Avenir Roman</vt:lpstr>
      <vt:lpstr>Calibri</vt:lpstr>
      <vt:lpstr>Chiller</vt:lpstr>
      <vt:lpstr>ＭＳ Ｐゴシック</vt:lpstr>
      <vt:lpstr>Times New Roman</vt:lpstr>
      <vt:lpstr>Arial</vt:lpstr>
      <vt:lpstr>Default</vt:lpstr>
      <vt:lpstr>Young People's understandings of Contemporary Politics: Trust, Representation and Barriers to Participation</vt:lpstr>
      <vt:lpstr>The MYPLACE project:  Aims and Objectives</vt:lpstr>
      <vt:lpstr>Project design</vt:lpstr>
      <vt:lpstr>PowerPoint Presentation</vt:lpstr>
      <vt:lpstr>Contrasting locations:  Anti-migrant sentiment</vt:lpstr>
      <vt:lpstr>The context of participation</vt:lpstr>
      <vt:lpstr>MeasureS of Participation</vt:lpstr>
      <vt:lpstr>Voting in National Elections</vt:lpstr>
      <vt:lpstr>Voting in National elections</vt:lpstr>
      <vt:lpstr>Measures of participation: Traditional Forms</vt:lpstr>
      <vt:lpstr>Non-electoral Participation: Traditional</vt:lpstr>
      <vt:lpstr>Measures of participation: Protest Action</vt:lpstr>
      <vt:lpstr>Protest Action Participation</vt:lpstr>
      <vt:lpstr>Potential Barriers: Democratic Performance</vt:lpstr>
      <vt:lpstr>Trust towards core national political institutions </vt:lpstr>
      <vt:lpstr>Cynicism: Attitudes towards politicians and politics </vt:lpstr>
      <vt:lpstr>Attitudes to Democracy</vt:lpstr>
      <vt:lpstr>Satisfaction with Democracy</vt:lpstr>
      <vt:lpstr>Positive views towards a Democratic System</vt:lpstr>
      <vt:lpstr>PowerPoint Presentation</vt:lpstr>
      <vt:lpstr>Barriers to Participation: Democratic Performance</vt:lpstr>
      <vt:lpstr>Barriers to Participation:  Political Socialisation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and Democracy</dc:title>
  <dc:creator>Mark Ellison</dc:creator>
  <cp:lastModifiedBy>Gary Pollock</cp:lastModifiedBy>
  <cp:revision>98</cp:revision>
  <dcterms:modified xsi:type="dcterms:W3CDTF">2019-05-03T15:15:35Z</dcterms:modified>
</cp:coreProperties>
</file>